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3"/>
    <p:sldMasterId id="2147483672" r:id="rId4"/>
  </p:sldMasterIdLst>
  <p:notesMasterIdLst>
    <p:notesMasterId r:id="rId7"/>
  </p:notesMasterIdLst>
  <p:sldIdLst>
    <p:sldId id="377" r:id="rId5"/>
    <p:sldId id="266" r:id="rId6"/>
    <p:sldId id="465" r:id="rId8"/>
    <p:sldId id="378" r:id="rId9"/>
    <p:sldId id="280" r:id="rId10"/>
    <p:sldId id="267" r:id="rId11"/>
    <p:sldId id="379" r:id="rId12"/>
    <p:sldId id="380" r:id="rId13"/>
    <p:sldId id="502" r:id="rId14"/>
    <p:sldId id="503" r:id="rId15"/>
    <p:sldId id="504" r:id="rId16"/>
    <p:sldId id="505" r:id="rId17"/>
    <p:sldId id="506" r:id="rId18"/>
    <p:sldId id="507" r:id="rId19"/>
    <p:sldId id="508" r:id="rId20"/>
    <p:sldId id="509" r:id="rId21"/>
    <p:sldId id="510" r:id="rId22"/>
    <p:sldId id="511" r:id="rId23"/>
    <p:sldId id="512" r:id="rId24"/>
    <p:sldId id="513" r:id="rId25"/>
    <p:sldId id="515" r:id="rId26"/>
    <p:sldId id="516" r:id="rId27"/>
    <p:sldId id="517" r:id="rId28"/>
    <p:sldId id="518" r:id="rId29"/>
    <p:sldId id="519" r:id="rId30"/>
    <p:sldId id="308"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115" d="100"/>
          <a:sy n="115"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ormAutofit/>
          </a:bodyPr>
          <a:lstStyle>
            <a:lvl1pPr algn="l">
              <a:defRPr sz="5400"/>
            </a:lvl1pPr>
          </a:lstStyle>
          <a:p>
            <a:r>
              <a:t>Click to edit Master title style</a:t>
            </a: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583E9EFC-E4FE-4FC0-B3F2-A3679AB8506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52D1D05C-6D10-4E80-9127-F87D95EE3F95}" type="slidenum">
              <a:rPr/>
            </a:fld>
            <a:endParaRP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ormAutofit/>
          </a:bodyPr>
          <a:lstStyle>
            <a:lvl1pPr>
              <a:defRPr sz="4400"/>
            </a:lvl1pPr>
          </a:lstStyle>
          <a:p>
            <a:r>
              <a:t>Click to edit Master title style</a:t>
            </a: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edit Master text styles</a:t>
            </a:r>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1065212" y="1825625"/>
            <a:ext cx="4954588"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6172200" y="1825625"/>
            <a:ext cx="4951414"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3"/>
          <p:cNvSpPr>
            <a:spLocks noGrp="1"/>
          </p:cNvSpPr>
          <p:nvPr>
            <p:ph type="dt" sz="half" idx="10"/>
          </p:nvPr>
        </p:nvSpPr>
        <p:spPr/>
        <p:txBody>
          <a:bodyPr/>
          <a:lstStyle>
            <a:lvl1pPr>
              <a:defRPr/>
            </a:lvl1pPr>
          </a:lstStyle>
          <a:p>
            <a:pPr>
              <a:defRPr/>
            </a:pPr>
            <a:fld id="{1D6C98BE-7255-4E76-ADE9-02EC4A652765}"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25A4AEA7-C07B-4E27-8ACC-1B0DC5F4B248}" type="slidenum">
              <a:rPr/>
            </a:fld>
            <a:endParaRP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4" name="Content Placeholder 3"/>
          <p:cNvSpPr>
            <a:spLocks noGrp="1"/>
          </p:cNvSpPr>
          <p:nvPr>
            <p:ph sz="half" idx="2"/>
          </p:nvPr>
        </p:nvSpPr>
        <p:spPr>
          <a:xfrm>
            <a:off x="1069848"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6" name="Content Placeholder 5"/>
          <p:cNvSpPr>
            <a:spLocks noGrp="1"/>
          </p:cNvSpPr>
          <p:nvPr>
            <p:ph sz="quarter" idx="4"/>
          </p:nvPr>
        </p:nvSpPr>
        <p:spPr>
          <a:xfrm>
            <a:off x="6172200"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3"/>
          <p:cNvSpPr>
            <a:spLocks noGrp="1"/>
          </p:cNvSpPr>
          <p:nvPr>
            <p:ph type="dt" sz="half" idx="10"/>
          </p:nvPr>
        </p:nvSpPr>
        <p:spPr/>
        <p:txBody>
          <a:bodyPr/>
          <a:lstStyle>
            <a:lvl1pPr>
              <a:defRPr/>
            </a:lvl1pPr>
          </a:lstStyle>
          <a:p>
            <a:pPr>
              <a:defRPr/>
            </a:pPr>
            <a:fld id="{2494F63C-9AA3-400E-B2C1-A7B4F6D99CF0}" type="datetimeFigureOut">
              <a:rPr lang="en-US"/>
            </a:fld>
            <a:endParaRPr lang="en-US"/>
          </a:p>
        </p:txBody>
      </p:sp>
      <p:sp>
        <p:nvSpPr>
          <p:cNvPr id="8" name="Footer Placeholder 4"/>
          <p:cNvSpPr>
            <a:spLocks noGrp="1"/>
          </p:cNvSpPr>
          <p:nvPr>
            <p:ph type="ftr" sz="quarter" idx="11"/>
          </p:nvPr>
        </p:nvSpPr>
        <p:spPr/>
        <p:txBody>
          <a:bodyPr/>
          <a:lstStyle>
            <a:lvl1pPr>
              <a:defRPr/>
            </a:lvl1pPr>
          </a:lstStyle>
          <a:p>
            <a:pPr>
              <a:defRPr/>
            </a:pPr>
          </a:p>
        </p:txBody>
      </p:sp>
      <p:sp>
        <p:nvSpPr>
          <p:cNvPr id="9" name="Slide Number Placeholder 5"/>
          <p:cNvSpPr>
            <a:spLocks noGrp="1"/>
          </p:cNvSpPr>
          <p:nvPr>
            <p:ph type="sldNum" sz="quarter" idx="12"/>
          </p:nvPr>
        </p:nvSpPr>
        <p:spPr/>
        <p:txBody>
          <a:bodyPr/>
          <a:lstStyle>
            <a:lvl1pPr>
              <a:defRPr/>
            </a:lvl1pPr>
          </a:lstStyle>
          <a:p>
            <a:pPr>
              <a:defRPr/>
            </a:pPr>
            <a:fld id="{E6F22CD6-3017-4AE4-ACCD-0A4307647817}" type="slidenum">
              <a:rPr/>
            </a:fld>
            <a:endParaRPr/>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Date Placeholder 3"/>
          <p:cNvSpPr>
            <a:spLocks noGrp="1"/>
          </p:cNvSpPr>
          <p:nvPr>
            <p:ph type="dt" sz="half" idx="10"/>
          </p:nvPr>
        </p:nvSpPr>
        <p:spPr/>
        <p:txBody>
          <a:bodyPr/>
          <a:lstStyle>
            <a:lvl1pPr>
              <a:defRPr/>
            </a:lvl1pPr>
          </a:lstStyle>
          <a:p>
            <a:pPr>
              <a:defRPr/>
            </a:pPr>
            <a:fld id="{C9046993-0F17-4BAB-B935-2A441F49EEFD}" type="datetimeFigureOut">
              <a:rPr lang="en-US"/>
            </a:fld>
            <a:endParaRPr lang="en-US"/>
          </a:p>
        </p:txBody>
      </p:sp>
      <p:sp>
        <p:nvSpPr>
          <p:cNvPr id="4" name="Footer Placeholder 4"/>
          <p:cNvSpPr>
            <a:spLocks noGrp="1"/>
          </p:cNvSpPr>
          <p:nvPr>
            <p:ph type="ftr" sz="quarter" idx="11"/>
          </p:nvPr>
        </p:nvSpPr>
        <p:spPr/>
        <p:txBody>
          <a:bodyPr/>
          <a:lstStyle>
            <a:lvl1pPr>
              <a:defRPr/>
            </a:lvl1pPr>
          </a:lstStyle>
          <a:p>
            <a:pPr>
              <a:defRPr/>
            </a:pPr>
          </a:p>
        </p:txBody>
      </p:sp>
      <p:sp>
        <p:nvSpPr>
          <p:cNvPr id="5" name="Slide Number Placeholder 5"/>
          <p:cNvSpPr>
            <a:spLocks noGrp="1"/>
          </p:cNvSpPr>
          <p:nvPr>
            <p:ph type="sldNum" sz="quarter" idx="12"/>
          </p:nvPr>
        </p:nvSpPr>
        <p:spPr/>
        <p:txBody>
          <a:bodyPr/>
          <a:lstStyle>
            <a:lvl1pPr>
              <a:defRPr/>
            </a:lvl1pPr>
          </a:lstStyle>
          <a:p>
            <a:pPr>
              <a:defRPr/>
            </a:pPr>
            <a:fld id="{FCA438F5-348F-4D92-8EAE-A9528FF766D0}" type="slidenum">
              <a:rPr/>
            </a:fld>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630009A-70A6-4C16-A6E1-C33ADC1D65F4}" type="datetimeFigureOut">
              <a:rPr lang="en-US"/>
            </a:fld>
            <a:endParaRPr lang="en-US"/>
          </a:p>
        </p:txBody>
      </p:sp>
      <p:sp>
        <p:nvSpPr>
          <p:cNvPr id="3" name="Footer Placeholder 4"/>
          <p:cNvSpPr>
            <a:spLocks noGrp="1"/>
          </p:cNvSpPr>
          <p:nvPr>
            <p:ph type="ftr" sz="quarter" idx="11"/>
          </p:nvPr>
        </p:nvSpPr>
        <p:spPr/>
        <p:txBody>
          <a:bodyPr/>
          <a:lstStyle>
            <a:lvl1pPr>
              <a:defRPr/>
            </a:lvl1pPr>
          </a:lstStyle>
          <a:p>
            <a:pPr>
              <a:defRPr/>
            </a:pPr>
          </a:p>
        </p:txBody>
      </p:sp>
      <p:sp>
        <p:nvSpPr>
          <p:cNvPr id="4" name="Slide Number Placeholder 5"/>
          <p:cNvSpPr>
            <a:spLocks noGrp="1"/>
          </p:cNvSpPr>
          <p:nvPr>
            <p:ph type="sldNum" sz="quarter" idx="12"/>
          </p:nvPr>
        </p:nvSpPr>
        <p:spPr/>
        <p:txBody>
          <a:bodyPr/>
          <a:lstStyle>
            <a:lvl1pPr>
              <a:defRPr/>
            </a:lvl1pPr>
          </a:lstStyle>
          <a:p>
            <a:pPr>
              <a:defRPr/>
            </a:pPr>
            <a:fld id="{45D29091-E882-40A6-A60A-DD664E872624}" type="slidenum">
              <a:rPr/>
            </a:fld>
            <a:endParaRPr/>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grpSp>
        <p:nvGrpSpPr>
          <p:cNvPr id="6" name="Group 8"/>
          <p:cNvGrpSpPr/>
          <p:nvPr/>
        </p:nvGrpSpPr>
        <p:grpSpPr>
          <a:xfrm>
            <a:off x="574431" y="724619"/>
            <a:ext cx="5318979" cy="3795623"/>
            <a:chOff x="895350" y="3313113"/>
            <a:chExt cx="3613151" cy="2790825"/>
          </a:xfrm>
          <a:solidFill>
            <a:schemeClr val="tx1">
              <a:lumMod val="50000"/>
            </a:schemeClr>
          </a:solidFill>
        </p:grpSpPr>
        <p:sp>
          <p:nvSpPr>
            <p:cNvPr id="7"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8"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9"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0"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1"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2"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3"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4"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5"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6"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7"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8"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grpSp>
        <p:nvGrpSpPr>
          <p:cNvPr id="19" name="Group 21"/>
          <p:cNvGrpSpPr/>
          <p:nvPr/>
        </p:nvGrpSpPr>
        <p:grpSpPr>
          <a:xfrm>
            <a:off x="6285120" y="724619"/>
            <a:ext cx="5318979" cy="3795623"/>
            <a:chOff x="895350" y="3313113"/>
            <a:chExt cx="3613151" cy="2790825"/>
          </a:xfrm>
          <a:solidFill>
            <a:schemeClr val="tx1">
              <a:lumMod val="50000"/>
            </a:schemeClr>
          </a:solidFill>
        </p:grpSpPr>
        <p:sp>
          <p:nvSpPr>
            <p:cNvPr id="20"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1"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2"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3"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32" name="Date Placeholder 5"/>
          <p:cNvSpPr>
            <a:spLocks noGrp="1"/>
          </p:cNvSpPr>
          <p:nvPr>
            <p:ph type="dt" sz="half" idx="20"/>
          </p:nvPr>
        </p:nvSpPr>
        <p:spPr/>
        <p:txBody>
          <a:bodyPr/>
          <a:lstStyle>
            <a:lvl1pPr>
              <a:defRPr/>
            </a:lvl1pPr>
          </a:lstStyle>
          <a:p>
            <a:pPr>
              <a:defRPr/>
            </a:pPr>
            <a:fld id="{6CC9DDEF-DD23-4C1D-8BA6-54C666CA3739}" type="datetimeFigureOut">
              <a:rPr lang="en-US"/>
            </a:fld>
            <a:endParaRPr lang="en-US"/>
          </a:p>
        </p:txBody>
      </p:sp>
      <p:sp>
        <p:nvSpPr>
          <p:cNvPr id="33" name="Footer Placeholder 6"/>
          <p:cNvSpPr>
            <a:spLocks noGrp="1"/>
          </p:cNvSpPr>
          <p:nvPr>
            <p:ph type="ftr" sz="quarter" idx="21"/>
          </p:nvPr>
        </p:nvSpPr>
        <p:spPr/>
        <p:txBody>
          <a:bodyPr/>
          <a:lstStyle>
            <a:lvl1pPr>
              <a:defRPr/>
            </a:lvl1pPr>
          </a:lstStyle>
          <a:p>
            <a:pPr>
              <a:defRPr/>
            </a:pPr>
          </a:p>
        </p:txBody>
      </p:sp>
      <p:sp>
        <p:nvSpPr>
          <p:cNvPr id="34" name="Slide Number Placeholder 7"/>
          <p:cNvSpPr>
            <a:spLocks noGrp="1"/>
          </p:cNvSpPr>
          <p:nvPr>
            <p:ph type="sldNum" sz="quarter" idx="22"/>
          </p:nvPr>
        </p:nvSpPr>
        <p:spPr/>
        <p:txBody>
          <a:bodyPr/>
          <a:lstStyle>
            <a:lvl1pPr>
              <a:defRPr/>
            </a:lvl1pPr>
          </a:lstStyle>
          <a:p>
            <a:pPr>
              <a:defRPr/>
            </a:pPr>
            <a:fld id="{A710F70C-954E-4A1C-93F5-03064873B1B9}" type="slidenum">
              <a:rPr/>
            </a:fld>
            <a:endParaRPr/>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ormAutofit/>
          </a:bodyPr>
          <a:lstStyle>
            <a:lvl1pPr>
              <a:defRPr sz="3600"/>
            </a:lvl1pPr>
          </a:lstStyle>
          <a:p>
            <a:r>
              <a:t>Click to edit Master title style</a:t>
            </a: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3"/>
          <p:cNvSpPr>
            <a:spLocks noGrp="1"/>
          </p:cNvSpPr>
          <p:nvPr>
            <p:ph type="dt" sz="half" idx="10"/>
          </p:nvPr>
        </p:nvSpPr>
        <p:spPr/>
        <p:txBody>
          <a:bodyPr/>
          <a:lstStyle>
            <a:lvl1pPr>
              <a:defRPr/>
            </a:lvl1pPr>
          </a:lstStyle>
          <a:p>
            <a:pPr>
              <a:defRPr/>
            </a:pPr>
            <a:fld id="{654A540E-5FA1-4826-9EA7-5A64920FFFB4}"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CADEEC52-9562-47FE-910A-C8225E6A15AB}" type="slidenum">
              <a:rPr/>
            </a:fld>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7"/>
          <p:cNvGrpSpPr/>
          <p:nvPr/>
        </p:nvGrpSpPr>
        <p:grpSpPr bwMode="auto">
          <a:xfrm>
            <a:off x="595313" y="781050"/>
            <a:ext cx="6434137" cy="5054600"/>
            <a:chOff x="5162444" y="781398"/>
            <a:chExt cx="6433398" cy="5053665"/>
          </a:xfrm>
        </p:grpSpPr>
        <p:sp>
          <p:nvSpPr>
            <p:cNvPr id="6" name="Freeform 42"/>
            <p:cNvSpPr/>
            <p:nvPr/>
          </p:nvSpPr>
          <p:spPr bwMode="auto">
            <a:xfrm rot="16200000" flipV="1">
              <a:off x="3342718" y="3275693"/>
              <a:ext cx="3828342" cy="17460"/>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7" name="Freeform 43"/>
            <p:cNvSpPr/>
            <p:nvPr/>
          </p:nvSpPr>
          <p:spPr bwMode="auto">
            <a:xfrm rot="16200000" flipV="1">
              <a:off x="9565004" y="3299501"/>
              <a:ext cx="3837865" cy="17461"/>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nvGrpSpPr>
            <p:cNvPr id="8" name="Group 10"/>
            <p:cNvGrpSpPr/>
            <p:nvPr/>
          </p:nvGrpSpPr>
          <p:grpSpPr bwMode="auto">
            <a:xfrm>
              <a:off x="5814829" y="859172"/>
              <a:ext cx="5128624" cy="4880659"/>
              <a:chOff x="7856935" y="859172"/>
              <a:chExt cx="3086477" cy="4880659"/>
            </a:xfrm>
          </p:grpSpPr>
          <p:sp>
            <p:nvSpPr>
              <p:cNvPr id="17" name="Freeform 41"/>
              <p:cNvSpPr/>
              <p:nvPr/>
            </p:nvSpPr>
            <p:spPr bwMode="auto">
              <a:xfrm rot="16200000" flipV="1">
                <a:off x="9392238" y="4188656"/>
                <a:ext cx="15872" cy="3086477"/>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8" name="Freeform 44"/>
              <p:cNvSpPr/>
              <p:nvPr/>
            </p:nvSpPr>
            <p:spPr bwMode="auto">
              <a:xfrm rot="16200000" flipV="1">
                <a:off x="9367556" y="-651448"/>
                <a:ext cx="12698" cy="3033937"/>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9" name="Freeform 45"/>
            <p:cNvSpPr>
              <a:spLocks noEditPoints="1"/>
            </p:cNvSpPr>
            <p:nvPr/>
          </p:nvSpPr>
          <p:spPr bwMode="auto">
            <a:xfrm rot="16200000" flipV="1">
              <a:off x="5185477" y="5323170"/>
              <a:ext cx="477750" cy="523815"/>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0" name="Freeform 46"/>
            <p:cNvSpPr>
              <a:spLocks noEditPoints="1"/>
            </p:cNvSpPr>
            <p:nvPr/>
          </p:nvSpPr>
          <p:spPr bwMode="auto">
            <a:xfrm rot="16200000" flipV="1">
              <a:off x="5197382" y="5323965"/>
              <a:ext cx="477749" cy="512704"/>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1" name="Freeform 47"/>
            <p:cNvSpPr>
              <a:spLocks noEditPoints="1"/>
            </p:cNvSpPr>
            <p:nvPr/>
          </p:nvSpPr>
          <p:spPr bwMode="auto">
            <a:xfrm rot="16200000" flipV="1">
              <a:off x="11077601" y="5321583"/>
              <a:ext cx="507906" cy="51905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2" name="Freeform 48"/>
            <p:cNvSpPr>
              <a:spLocks noEditPoints="1"/>
            </p:cNvSpPr>
            <p:nvPr/>
          </p:nvSpPr>
          <p:spPr bwMode="auto">
            <a:xfrm rot="16200000" flipV="1">
              <a:off x="11092679" y="5320789"/>
              <a:ext cx="471401" cy="534926"/>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3" name="Freeform 49"/>
            <p:cNvSpPr>
              <a:spLocks noEditPoints="1"/>
            </p:cNvSpPr>
            <p:nvPr/>
          </p:nvSpPr>
          <p:spPr bwMode="auto">
            <a:xfrm rot="16200000" flipV="1">
              <a:off x="11051408" y="771858"/>
              <a:ext cx="468226" cy="519052"/>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4" name="Freeform 50"/>
            <p:cNvSpPr>
              <a:spLocks noEditPoints="1"/>
            </p:cNvSpPr>
            <p:nvPr/>
          </p:nvSpPr>
          <p:spPr bwMode="auto">
            <a:xfrm rot="16200000" flipV="1">
              <a:off x="11044265" y="786937"/>
              <a:ext cx="468226" cy="488894"/>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5" name="Freeform 51"/>
            <p:cNvSpPr>
              <a:spLocks noEditPoints="1"/>
            </p:cNvSpPr>
            <p:nvPr/>
          </p:nvSpPr>
          <p:spPr bwMode="auto">
            <a:xfrm rot="16200000" flipV="1">
              <a:off x="5232300" y="721066"/>
              <a:ext cx="423785" cy="544449"/>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6" name="Freeform 52"/>
            <p:cNvSpPr>
              <a:spLocks noEditPoints="1"/>
            </p:cNvSpPr>
            <p:nvPr/>
          </p:nvSpPr>
          <p:spPr bwMode="auto">
            <a:xfrm rot="16200000" flipV="1">
              <a:off x="5241825" y="749637"/>
              <a:ext cx="428546" cy="492068"/>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2" name="Title 1"/>
          <p:cNvSpPr>
            <a:spLocks noGrp="1"/>
          </p:cNvSpPr>
          <p:nvPr>
            <p:ph type="title"/>
          </p:nvPr>
        </p:nvSpPr>
        <p:spPr>
          <a:xfrm>
            <a:off x="7492891" y="1330347"/>
            <a:ext cx="3840480" cy="2103120"/>
          </a:xfrm>
        </p:spPr>
        <p:txBody>
          <a:bodyPr>
            <a:normAutofit/>
          </a:bodyPr>
          <a:lstStyle>
            <a:lvl1pPr>
              <a:defRPr sz="3600"/>
            </a:lvl1pPr>
          </a:lstStyle>
          <a:p>
            <a:r>
              <a:t>Click to edit Master title style</a:t>
            </a: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noProof="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19" name="Date Placeholder 4"/>
          <p:cNvSpPr>
            <a:spLocks noGrp="1"/>
          </p:cNvSpPr>
          <p:nvPr>
            <p:ph type="dt" sz="half" idx="10"/>
          </p:nvPr>
        </p:nvSpPr>
        <p:spPr/>
        <p:txBody>
          <a:bodyPr/>
          <a:lstStyle>
            <a:lvl1pPr>
              <a:defRPr/>
            </a:lvl1pPr>
          </a:lstStyle>
          <a:p>
            <a:pPr>
              <a:defRPr/>
            </a:pPr>
            <a:fld id="{8BD5D984-6578-4E00-BF0E-99730700C704}" type="datetimeFigureOut">
              <a:rPr lang="en-US"/>
            </a:fld>
            <a:endParaRPr lang="en-US"/>
          </a:p>
        </p:txBody>
      </p:sp>
      <p:sp>
        <p:nvSpPr>
          <p:cNvPr id="20" name="Footer Placeholder 5"/>
          <p:cNvSpPr>
            <a:spLocks noGrp="1"/>
          </p:cNvSpPr>
          <p:nvPr>
            <p:ph type="ftr" sz="quarter" idx="11"/>
          </p:nvPr>
        </p:nvSpPr>
        <p:spPr/>
        <p:txBody>
          <a:bodyPr/>
          <a:lstStyle>
            <a:lvl1pPr>
              <a:defRPr/>
            </a:lvl1pPr>
          </a:lstStyle>
          <a:p>
            <a:pPr>
              <a:defRPr/>
            </a:pPr>
          </a:p>
        </p:txBody>
      </p:sp>
      <p:sp>
        <p:nvSpPr>
          <p:cNvPr id="21" name="Slide Number Placeholder 6"/>
          <p:cNvSpPr>
            <a:spLocks noGrp="1"/>
          </p:cNvSpPr>
          <p:nvPr>
            <p:ph type="sldNum" sz="quarter" idx="12"/>
          </p:nvPr>
        </p:nvSpPr>
        <p:spPr/>
        <p:txBody>
          <a:bodyPr/>
          <a:lstStyle>
            <a:lvl1pPr>
              <a:defRPr/>
            </a:lvl1pPr>
          </a:lstStyle>
          <a:p>
            <a:pPr>
              <a:defRPr/>
            </a:pPr>
            <a:fld id="{5608703F-D42A-4D50-90FB-924DB4F40A68}" type="slidenum">
              <a:rPr/>
            </a:fld>
            <a:endParaRPr/>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25BE3B49-CF59-4BB6-873F-EA194AB950D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3FD99E8F-7D82-498A-886C-4AEA967F85FA}" type="slidenum">
              <a:rPr/>
            </a:fld>
            <a:endParaRPr/>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t>Click to edit Master title style</a:t>
            </a:r>
          </a:p>
        </p:txBody>
      </p:sp>
      <p:sp>
        <p:nvSpPr>
          <p:cNvPr id="3" name="Vertical Text Placeholder 2"/>
          <p:cNvSpPr>
            <a:spLocks noGrp="1"/>
          </p:cNvSpPr>
          <p:nvPr>
            <p:ph type="body" orient="vert" idx="1"/>
          </p:nvPr>
        </p:nvSpPr>
        <p:spPr>
          <a:xfrm>
            <a:off x="838199" y="304800"/>
            <a:ext cx="8633671" cy="5676900"/>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CD2BC525-E447-4702-8E40-00361EA159D4}"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1C15FA36-2796-4584-90DE-91984E48919D}" type="slidenum">
              <a:rPr/>
            </a:fld>
            <a:endParaRPr/>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image" Target="../media/image4.png"/><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4" Type="http://schemas.openxmlformats.org/officeDocument/2006/relationships/theme" Target="../theme/theme3.xml"/><Relationship Id="rId13" Type="http://schemas.openxmlformats.org/officeDocument/2006/relationships/tags" Target="../tags/tag6.xml"/><Relationship Id="rId12" Type="http://schemas.openxmlformats.org/officeDocument/2006/relationships/tags" Target="../tags/tag5.xml"/><Relationship Id="rId11" Type="http://schemas.openxmlformats.org/officeDocument/2006/relationships/tags" Target="../tags/tag4.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5213" y="304800"/>
            <a:ext cx="10058400" cy="1219200"/>
          </a:xfrm>
          <a:prstGeom prst="rect">
            <a:avLst/>
          </a:prstGeom>
          <a:noFill/>
          <a:ln w="9525">
            <a:noFill/>
            <a:miter lim="800000"/>
          </a:ln>
        </p:spPr>
        <p:txBody>
          <a:bodyPr vert="horz" wrap="square" lIns="91440" tIns="45720" rIns="91440" bIns="45720" numCol="1" anchor="b" anchorCtr="0" compatLnSpc="1"/>
          <a:lstStyle/>
          <a:p>
            <a:pPr lvl="0"/>
            <a:r>
              <a:rPr lang="zh-CN" altLang="zh-CN" smtClean="0"/>
              <a:t>Click to edit Master title style</a:t>
            </a:r>
            <a:endParaRPr lang="zh-CN" altLang="zh-CN" smtClean="0"/>
          </a:p>
        </p:txBody>
      </p:sp>
      <p:sp>
        <p:nvSpPr>
          <p:cNvPr id="1027" name="Text Placeholder 2"/>
          <p:cNvSpPr>
            <a:spLocks noGrp="1"/>
          </p:cNvSpPr>
          <p:nvPr>
            <p:ph type="body" idx="1"/>
          </p:nvPr>
        </p:nvSpPr>
        <p:spPr bwMode="auto">
          <a:xfrm>
            <a:off x="1065213" y="1752600"/>
            <a:ext cx="10058400" cy="4229100"/>
          </a:xfrm>
          <a:prstGeom prst="rect">
            <a:avLst/>
          </a:prstGeom>
          <a:noFill/>
          <a:ln w="9525">
            <a:noFill/>
            <a:miter lim="800000"/>
          </a:ln>
        </p:spPr>
        <p:txBody>
          <a:bodyPr vert="horz" wrap="square" lIns="91440" tIns="45720" rIns="91440" bIns="45720" numCol="1" anchor="t" anchorCtr="0" compatLnSpc="1"/>
          <a:lstStyle/>
          <a:p>
            <a:pPr lvl="0"/>
            <a:r>
              <a:rPr lang="zh-CN" altLang="zh-CN" smtClean="0"/>
              <a:t>Click to edit Master text styles</a:t>
            </a:r>
            <a:endParaRPr lang="zh-CN" altLang="zh-CN" smtClean="0"/>
          </a:p>
          <a:p>
            <a:pPr lvl="1"/>
            <a:r>
              <a:rPr lang="zh-CN" altLang="zh-CN" smtClean="0"/>
              <a:t>Second level</a:t>
            </a:r>
            <a:endParaRPr lang="zh-CN" altLang="zh-CN" smtClean="0"/>
          </a:p>
          <a:p>
            <a:pPr lvl="2"/>
            <a:r>
              <a:rPr lang="zh-CN" altLang="zh-CN" smtClean="0"/>
              <a:t>Third level</a:t>
            </a:r>
            <a:endParaRPr lang="zh-CN" altLang="zh-CN" smtClean="0"/>
          </a:p>
          <a:p>
            <a:pPr lvl="3"/>
            <a:r>
              <a:rPr lang="zh-CN" altLang="zh-CN" smtClean="0"/>
              <a:t>Fourth level</a:t>
            </a:r>
            <a:endParaRPr lang="zh-CN" altLang="zh-CN" smtClean="0"/>
          </a:p>
          <a:p>
            <a:pPr lvl="4"/>
            <a:r>
              <a:rPr lang="zh-CN" altLang="zh-CN" smtClean="0"/>
              <a:t>Fifth level</a:t>
            </a:r>
            <a:endParaRPr lang="zh-CN" altLang="zh-CN" smtClean="0"/>
          </a:p>
        </p:txBody>
      </p:sp>
      <p:sp>
        <p:nvSpPr>
          <p:cNvPr id="4" name="Date Placeholder 3"/>
          <p:cNvSpPr>
            <a:spLocks noGrp="1"/>
          </p:cNvSpPr>
          <p:nvPr>
            <p:ph type="dt" sz="half" idx="2"/>
          </p:nvPr>
        </p:nvSpPr>
        <p:spPr>
          <a:xfrm>
            <a:off x="8075613" y="6019800"/>
            <a:ext cx="1397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7899265-82B1-4BEA-847D-70A944F889E0}" type="datetimeFigureOut">
              <a:rPr lang="en-US"/>
            </a:fld>
            <a:endParaRPr lang="en-US"/>
          </a:p>
        </p:txBody>
      </p:sp>
      <p:sp>
        <p:nvSpPr>
          <p:cNvPr id="5" name="Footer Placeholder 4"/>
          <p:cNvSpPr>
            <a:spLocks noGrp="1"/>
          </p:cNvSpPr>
          <p:nvPr>
            <p:ph type="ftr" sz="quarter" idx="3"/>
          </p:nvPr>
        </p:nvSpPr>
        <p:spPr>
          <a:xfrm>
            <a:off x="1979613" y="6019800"/>
            <a:ext cx="59436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p>
        </p:txBody>
      </p:sp>
      <p:sp>
        <p:nvSpPr>
          <p:cNvPr id="6" name="Slide Number Placeholder 5"/>
          <p:cNvSpPr>
            <a:spLocks noGrp="1"/>
          </p:cNvSpPr>
          <p:nvPr>
            <p:ph type="sldNum" sz="quarter" idx="4"/>
          </p:nvPr>
        </p:nvSpPr>
        <p:spPr>
          <a:xfrm>
            <a:off x="1065213" y="6019800"/>
            <a:ext cx="762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953D219-1385-47B0-B76E-450016AD8700}" type="slidenum">
              <a:rPr/>
            </a:fld>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txStyles>
    <p:titleStyle>
      <a:lvl1pPr algn="l" rtl="0" eaLnBrk="0" fontAlgn="base" hangingPunct="0">
        <a:lnSpc>
          <a:spcPct val="90000"/>
        </a:lnSpc>
        <a:spcBef>
          <a:spcPct val="0"/>
        </a:spcBef>
        <a:spcAft>
          <a:spcPct val="0"/>
        </a:spcAft>
        <a:defRPr sz="3600" kern="1200">
          <a:solidFill>
            <a:srgbClr val="4D290B"/>
          </a:solidFill>
          <a:latin typeface="+mj-lt"/>
          <a:ea typeface="+mj-ea"/>
          <a:cs typeface="+mj-cs"/>
        </a:defRPr>
      </a:lvl1pPr>
      <a:lvl2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2pPr>
      <a:lvl3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3pPr>
      <a:lvl4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4pPr>
      <a:lvl5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5pPr>
      <a:lvl6pPr marL="457200" algn="l" rtl="0" fontAlgn="base">
        <a:lnSpc>
          <a:spcPct val="90000"/>
        </a:lnSpc>
        <a:spcBef>
          <a:spcPct val="0"/>
        </a:spcBef>
        <a:spcAft>
          <a:spcPct val="0"/>
        </a:spcAft>
        <a:defRPr sz="3600">
          <a:solidFill>
            <a:srgbClr val="4D290B"/>
          </a:solidFill>
          <a:latin typeface="Segoe Print" panose="02000600000000000000" pitchFamily="2" charset="0"/>
        </a:defRPr>
      </a:lvl6pPr>
      <a:lvl7pPr marL="914400" algn="l" rtl="0" fontAlgn="base">
        <a:lnSpc>
          <a:spcPct val="90000"/>
        </a:lnSpc>
        <a:spcBef>
          <a:spcPct val="0"/>
        </a:spcBef>
        <a:spcAft>
          <a:spcPct val="0"/>
        </a:spcAft>
        <a:defRPr sz="3600">
          <a:solidFill>
            <a:srgbClr val="4D290B"/>
          </a:solidFill>
          <a:latin typeface="Segoe Print" panose="02000600000000000000" pitchFamily="2" charset="0"/>
        </a:defRPr>
      </a:lvl7pPr>
      <a:lvl8pPr marL="1371600" algn="l" rtl="0" fontAlgn="base">
        <a:lnSpc>
          <a:spcPct val="90000"/>
        </a:lnSpc>
        <a:spcBef>
          <a:spcPct val="0"/>
        </a:spcBef>
        <a:spcAft>
          <a:spcPct val="0"/>
        </a:spcAft>
        <a:defRPr sz="3600">
          <a:solidFill>
            <a:srgbClr val="4D290B"/>
          </a:solidFill>
          <a:latin typeface="Segoe Print" panose="02000600000000000000" pitchFamily="2" charset="0"/>
        </a:defRPr>
      </a:lvl8pPr>
      <a:lvl9pPr marL="1828800" algn="l" rtl="0" fontAlgn="base">
        <a:lnSpc>
          <a:spcPct val="90000"/>
        </a:lnSpc>
        <a:spcBef>
          <a:spcPct val="0"/>
        </a:spcBef>
        <a:spcAft>
          <a:spcPct val="0"/>
        </a:spcAft>
        <a:defRPr sz="3600">
          <a:solidFill>
            <a:srgbClr val="4D290B"/>
          </a:solidFill>
          <a:latin typeface="Segoe Print" panose="02000600000000000000" pitchFamily="2" charset="0"/>
        </a:defRPr>
      </a:lvl9pPr>
    </p:titleStyle>
    <p:bodyStyle>
      <a:lvl1pPr marL="346075" indent="-346075" algn="l" rtl="0" eaLnBrk="0" fontAlgn="base" hangingPunct="0">
        <a:spcBef>
          <a:spcPts val="1800"/>
        </a:spcBef>
        <a:spcAft>
          <a:spcPct val="0"/>
        </a:spcAft>
        <a:buFont typeface="Arial" panose="020B0604020202020204" pitchFamily="34" charset="0"/>
        <a:buChar char="•"/>
        <a:defRPr sz="2400" kern="1200">
          <a:solidFill>
            <a:schemeClr val="tx1"/>
          </a:solidFill>
          <a:latin typeface="+mn-lt"/>
          <a:ea typeface="+mn-ea"/>
          <a:cs typeface="+mn-cs"/>
        </a:defRPr>
      </a:lvl1pPr>
      <a:lvl2pPr marL="739775" indent="-282575" algn="l" rtl="0" eaLnBrk="0" fontAlgn="base" hangingPunct="0">
        <a:spcBef>
          <a:spcPts val="12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ts val="8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24.xml"/><Relationship Id="rId1" Type="http://schemas.openxmlformats.org/officeDocument/2006/relationships/image" Target="../media/image7.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hemeOverride" Target="../theme/themeOverride1.xml"/><Relationship Id="rId1" Type="http://schemas.openxmlformats.org/officeDocument/2006/relationships/tags" Target="../tags/tag2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themeOverride" Target="../theme/themeOverride2.xml"/><Relationship Id="rId2" Type="http://schemas.openxmlformats.org/officeDocument/2006/relationships/tags" Target="../tags/tag29.xml"/><Relationship Id="rId1" Type="http://schemas.openxmlformats.org/officeDocument/2006/relationships/image" Target="../media/image9.jpe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themeOverride" Target="../theme/themeOverride3.xml"/><Relationship Id="rId1" Type="http://schemas.openxmlformats.org/officeDocument/2006/relationships/tags" Target="../tags/tag3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themeOverride" Target="../theme/themeOverride4.xml"/><Relationship Id="rId1" Type="http://schemas.openxmlformats.org/officeDocument/2006/relationships/tags" Target="../tags/tag3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6.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3011170" y="1752600"/>
            <a:ext cx="8112125" cy="1828800"/>
          </a:xfrm>
        </p:spPr>
        <p:txBody>
          <a:bodyPr/>
          <a:p>
            <a:pPr algn="ctr"/>
            <a:r>
              <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项目一  绪论</a:t>
            </a:r>
            <a:endPar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1"/>
    </p:custData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9201785"/>
          </a:xfrm>
          <a:prstGeom prst="rect">
            <a:avLst/>
          </a:prstGeom>
          <a:noFill/>
        </p:spPr>
        <p:txBody>
          <a:bodyPr wrap="square" rtlCol="0">
            <a:spAutoFit/>
          </a:bodyPr>
          <a:p>
            <a:pPr fontAlgn="auto">
              <a:spcAft>
                <a:spcPts val="1200"/>
              </a:spcAft>
            </a:pPr>
            <a:r>
              <a:rPr lang="zh-CN" altLang="en-US" sz="3200">
                <a:solidFill>
                  <a:schemeClr val="tx1"/>
                </a:solidFill>
                <a:effectLst>
                  <a:outerShdw blurRad="38100" dist="19050" dir="2700000" algn="tl" rotWithShape="0">
                    <a:schemeClr val="dk1">
                      <a:alpha val="40000"/>
                    </a:schemeClr>
                  </a:outerShdw>
                </a:effectLst>
              </a:rPr>
              <a:t>二、学前教育学的发展</a:t>
            </a:r>
            <a:endParaRPr lang="zh-CN" altLang="en-US" sz="3200">
              <a:solidFill>
                <a:schemeClr val="tx1"/>
              </a:solidFill>
              <a:effectLst>
                <a:outerShdw blurRad="38100" dist="19050" dir="2700000" algn="tl" rotWithShape="0">
                  <a:schemeClr val="dk1">
                    <a:alpha val="40000"/>
                  </a:schemeClr>
                </a:outerShdw>
              </a:effectLst>
            </a:endParaRPr>
          </a:p>
          <a:p>
            <a:pPr fontAlgn="auto">
              <a:spcAft>
                <a:spcPts val="1200"/>
              </a:spcAft>
            </a:pP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、西方古代</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）亚里士多德</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古希腊哲学家</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a:t>
            </a: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世界上第一个提出要进行儿童年龄阶段分期教育，著有《政治学》，主张</a:t>
            </a: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教育遵循自然</a:t>
            </a: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endPar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3</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）昆体良</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古罗马教育家</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en-US" altLang="zh-CN" sz="2800" b="1" noProof="0" dirty="0">
                <a:ln>
                  <a:noFill/>
                </a:ln>
                <a:solidFill>
                  <a:schemeClr val="dk1"/>
                </a:solidFill>
                <a:effectLst/>
                <a:uLnTx/>
                <a:uFillTx/>
                <a:latin typeface="楷体" panose="02010609060101010101" charset="-122"/>
                <a:ea typeface="楷体" panose="02010609060101010101" charset="-122"/>
                <a:sym typeface="+mn-ea"/>
              </a:rPr>
              <a:t>   </a:t>
            </a:r>
            <a:r>
              <a:rPr lang="zh-CN" altLang="zh-CN" sz="2800" b="1" noProof="0" dirty="0">
                <a:ln>
                  <a:noFill/>
                </a:ln>
                <a:solidFill>
                  <a:schemeClr val="dk1"/>
                </a:solidFill>
                <a:effectLst/>
                <a:uLnTx/>
                <a:uFillTx/>
                <a:latin typeface="楷体" panose="02010609060101010101" charset="-122"/>
                <a:ea typeface="楷体" panose="02010609060101010101" charset="-122"/>
                <a:sym typeface="+mn-ea"/>
              </a:rPr>
              <a:t>昆体良重视早期教育，认为人的教育要从摇篮开始。</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7262495"/>
          </a:xfrm>
          <a:prstGeom prst="rect">
            <a:avLst/>
          </a:prstGeom>
          <a:noFill/>
        </p:spPr>
        <p:txBody>
          <a:bodyPr wrap="square" rtlCol="0">
            <a:spAutoFit/>
          </a:bodyPr>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（二）萌芽阶段（</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15</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世纪</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——18</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世纪中叶）</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1.</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夸美纽斯，捷克大教育家</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1632</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年，夸美纽斯出版了《母育学校》，这是世界上第一本为父母写的学前教育指南。</a:t>
            </a:r>
            <a:endPar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1658</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rPr>
              <a:t>年，他为儿童编写了世界上第一本配有插图的教科书</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rPr>
              <a:t>《世界图解》</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74115"/>
            <a:ext cx="10092055" cy="347662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ts val="600"/>
              </a:spcAft>
              <a:buClrTx/>
              <a:buSzTx/>
              <a:buFontTx/>
              <a:buNone/>
              <a:defRPr/>
            </a:pP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2</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．卢梭，</a:t>
            </a: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18</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世纪法国伟大的思想家、哲学家和教育家</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ts val="60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卢梭主张儿童的教育应顺应自然</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以儿童为本位。</a:t>
            </a:r>
            <a:endPar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ts val="60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他在《爱弥尔》中开宗明义地说，“一切出于自然的创造者皆好</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一经人手却边坏了。”一旦受了社会认为的干涉，儿童极易产生不自由、不平等，甚至产生罪恶。</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74115"/>
            <a:ext cx="10092055" cy="476948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ts val="600"/>
              </a:spcAft>
              <a:buClrTx/>
              <a:buSzTx/>
              <a:buFontTx/>
              <a:buNone/>
              <a:defRPr/>
            </a:pP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3.</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裴斯泰洛齐</a:t>
            </a: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瑞士教育家</a:t>
            </a:r>
            <a:endPar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ts val="600"/>
              </a:spcAft>
              <a:buClrTx/>
              <a:buSzTx/>
              <a:buFontTx/>
              <a:buNone/>
              <a:defRPr/>
            </a:pPr>
            <a:r>
              <a:rPr lang="en-US" altLang="zh-CN" sz="2800" b="1" noProof="0" dirty="0">
                <a:ln>
                  <a:noFill/>
                </a:ln>
                <a:solidFill>
                  <a:schemeClr val="tx1"/>
                </a:solidFill>
                <a:effectLst/>
                <a:uLnTx/>
                <a:uFillTx/>
                <a:latin typeface="宋体" panose="02010600030101010101" pitchFamily="2" charset="-122"/>
                <a:ea typeface="宋体" panose="02010600030101010101" pitchFamily="2" charset="-122"/>
                <a:sym typeface="+mn-ea"/>
              </a:rPr>
              <a:t>    </a:t>
            </a:r>
            <a:r>
              <a:rPr lang="zh-CN" altLang="zh-CN" sz="2800" b="1" noProof="0" dirty="0">
                <a:ln>
                  <a:noFill/>
                </a:ln>
                <a:solidFill>
                  <a:schemeClr val="tx1"/>
                </a:solidFill>
                <a:effectLst/>
                <a:uLnTx/>
                <a:uFillTx/>
                <a:latin typeface="宋体" panose="02010600030101010101" pitchFamily="2" charset="-122"/>
                <a:ea typeface="宋体" panose="02010600030101010101" pitchFamily="2" charset="-122"/>
                <a:sym typeface="+mn-ea"/>
              </a:rPr>
              <a:t>代表作《林哈德与葛笃德》</a:t>
            </a:r>
            <a:endParaRPr kumimoji="0" lang="zh-CN" altLang="zh-CN" sz="2800"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裴斯泰洛齐认为，必须遵照儿童心理发展的顺序，进行心理化教学，是世界上第一个提出</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rPr>
              <a:t>教育心理学化</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rPr>
              <a:t>的教育家，并且是第一位将教育与生产劳动相结合的教育思想付诸实践的教育家。</a:t>
            </a:r>
            <a:endPar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74115"/>
            <a:ext cx="10203815" cy="3399790"/>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ts val="60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（三）初创阶段（十八世纪后期</a:t>
            </a: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二十世纪中叶）</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⑴福禄培尔</a:t>
            </a: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德国的著名教育家，</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幼儿园的创始人，世界学前教育的先</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驱。福禄培尔被誉为“学前教育学之父”。</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他为儿童设计了一套玩具</a:t>
            </a: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恩物</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16388" name="Picture 4" descr="s_bk_9573ac83fd85cb9e8782f72af666dbc2_fNFM6I"/>
          <p:cNvPicPr>
            <a:picLocks noChangeAspect="1"/>
          </p:cNvPicPr>
          <p:nvPr/>
        </p:nvPicPr>
        <p:blipFill>
          <a:blip r:embed="rId1"/>
          <a:stretch>
            <a:fillRect/>
          </a:stretch>
        </p:blipFill>
        <p:spPr>
          <a:xfrm>
            <a:off x="8601075" y="2078990"/>
            <a:ext cx="2448560" cy="2737485"/>
          </a:xfrm>
          <a:prstGeom prst="rect">
            <a:avLst/>
          </a:prstGeom>
          <a:noFill/>
          <a:ln w="9525">
            <a:noFill/>
          </a:ln>
        </p:spPr>
      </p:pic>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74115"/>
            <a:ext cx="10092055" cy="526224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⑵蒙台梭利</a:t>
            </a:r>
            <a:endParaRPr kumimoji="0" lang="zh-CN"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玛利亚·蒙台梭利博士是教育史上一位杰出的幼儿教育思想家和改革家、意大利历史上第一位学医的女性和第一位女医学博士。于</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1907</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年在罗马贫民区建立了学前教育机构——儿童之家，在那里，她用了特殊的教育方法，进行教育实验，创造了教育上的奇迹、提出自己的学前教育理论。以她的名字命名的教育方法——蒙台梭利教育法传遍了世界。</a:t>
            </a:r>
            <a:endPar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蒙台梭利教育理论主要有以下一些要点</a:t>
            </a:r>
            <a:r>
              <a:rPr lang="zh-CN" altLang="en-US" b="1" noProof="0" dirty="0">
                <a:ln>
                  <a:noFill/>
                </a:ln>
                <a:solidFill>
                  <a:srgbClr val="FF0000"/>
                </a:solidFill>
                <a:effectLst/>
                <a:uLnTx/>
                <a:uFillTx/>
                <a:latin typeface="宋体" panose="02010600030101010101" pitchFamily="2" charset="-122"/>
                <a:ea typeface="宋体" panose="02010600030101010101" pitchFamily="2" charset="-122"/>
                <a:sym typeface="+mn-ea"/>
              </a:rPr>
              <a:t>：</a:t>
            </a:r>
            <a:endParaRPr kumimoji="0" lang="zh-CN" altLang="zh-CN"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⑴儿童观</a:t>
            </a:r>
            <a:endParaRPr kumimoji="0" lang="zh-CN" altLang="zh-CN" b="0"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    </a:t>
            </a:r>
            <a:r>
              <a:rPr lang="zh-CN"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她认为儿童具有“吸收的心智”，即</a:t>
            </a:r>
            <a:r>
              <a:rPr lang="en-US"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6</a:t>
            </a:r>
            <a:r>
              <a:rPr lang="zh-CN"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岁前的儿童本身具有一种吸收知识的自然能力。</a:t>
            </a:r>
            <a:endParaRPr kumimoji="0" lang="en-US" altLang="zh-CN" b="0"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⑵重视环境的重要作用：一个有准备的环境是关键</a:t>
            </a:r>
            <a:endParaRPr kumimoji="0" lang="zh-CN" altLang="zh-CN" b="0"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⑶把握幼儿的敏感期</a:t>
            </a:r>
            <a:endParaRPr kumimoji="0" lang="zh-CN" altLang="zh-CN" b="0" i="0" u="none" strike="noStrike" kern="1200" cap="none" spc="0" normalizeH="0" baseline="0" noProof="0" dirty="0">
              <a:ln>
                <a:noFill/>
              </a:ln>
              <a:solidFill>
                <a:srgbClr val="00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noProof="0" dirty="0">
                <a:ln>
                  <a:noFill/>
                </a:ln>
                <a:solidFill>
                  <a:srgbClr val="000000"/>
                </a:solidFill>
                <a:effectLst/>
                <a:uLnTx/>
                <a:uFillTx/>
                <a:latin typeface="宋体" panose="02010600030101010101" pitchFamily="2" charset="-122"/>
                <a:ea typeface="宋体" panose="02010600030101010101" pitchFamily="2" charset="-122"/>
                <a:sym typeface="+mn-ea"/>
              </a:rPr>
              <a:t>⑷重视感觉教育</a:t>
            </a:r>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1"/>
          <p:cNvSpPr txBox="1"/>
          <p:nvPr/>
        </p:nvSpPr>
        <p:spPr>
          <a:xfrm>
            <a:off x="900113" y="1773238"/>
            <a:ext cx="7378700" cy="396938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spAutoFit/>
          </a:bodyPr>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2.</a:t>
            </a:r>
            <a:r>
              <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中国学前教育的发展</a:t>
            </a:r>
            <a:r>
              <a:rPr kumimoji="0" lang="en-US"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          </a:t>
            </a:r>
            <a:endPar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⑴陈鹤琴</a:t>
            </a:r>
            <a:endParaRPr kumimoji="0" lang="zh-CN" altLang="zh-CN" sz="24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    </a:t>
            </a:r>
            <a:r>
              <a:rPr kumimoji="0" lang="zh-CN"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第一，陈鹤琴开创了实地研究儿</a:t>
            </a:r>
            <a:endParaRPr kumimoji="0" lang="en-US"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童心理之先河，提出了科学的儿童观、</a:t>
            </a:r>
            <a:endParaRPr kumimoji="0" lang="en-US"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教育观</a:t>
            </a:r>
            <a:r>
              <a:rPr kumimoji="0" lang="zh-CN" altLang="en-US"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a:t>
            </a:r>
            <a:endParaRPr kumimoji="0" lang="en-US"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    </a:t>
            </a:r>
            <a:r>
              <a:rPr kumimoji="0" lang="zh-CN" altLang="zh-CN"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第二，陈鹤琴创办我国第一个中国化、科学化的幼儿教育实验中心——南京鼓楼幼稚园</a:t>
            </a:r>
            <a:r>
              <a:rPr kumimoji="0" lang="zh-CN" altLang="en-US"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a:t>
            </a:r>
            <a:endParaRPr kumimoji="0" lang="zh-CN" altLang="en-US" sz="24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p:txBody>
      </p:sp>
      <p:pic>
        <p:nvPicPr>
          <p:cNvPr id="20484" name="Picture 12" descr="2011110419354005b8c"/>
          <p:cNvPicPr>
            <a:picLocks noChangeAspect="1"/>
          </p:cNvPicPr>
          <p:nvPr/>
        </p:nvPicPr>
        <p:blipFill>
          <a:blip r:embed="rId1"/>
          <a:stretch>
            <a:fillRect/>
          </a:stretch>
        </p:blipFill>
        <p:spPr>
          <a:xfrm>
            <a:off x="6891020" y="1773555"/>
            <a:ext cx="2313305" cy="2376170"/>
          </a:xfrm>
          <a:prstGeom prst="rect">
            <a:avLst/>
          </a:prstGeom>
          <a:noFill/>
          <a:ln w="9525">
            <a:noFill/>
          </a:ln>
        </p:spPr>
      </p:pic>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第三，陈鹤琴是我国早期幼稚教育研究组织和幼稚教育研究刊物创办人之一</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a:t>
            </a:r>
            <a:endParaRPr kumimoji="0" lang="en-US" altLang="zh-CN"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endPar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第四，陈鹤琴创建了我国第一个培养中、高级幼教师资和研究人才的教育体系。</a:t>
            </a:r>
            <a:endPar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第五，陈鹤琴创立“活教育”理论体系，为我国幼教实践提供科学的理论依据</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en-US"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活教育</a:t>
            </a:r>
            <a:r>
              <a:rPr lang="en-US"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的三大目标是：做人、做中国人、做现代中国人</a:t>
            </a:r>
            <a:endParaRPr kumimoji="0" lang="zh-CN" altLang="zh-CN"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753110" y="1174115"/>
            <a:ext cx="10610215" cy="461581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⑵、陶行知（</a:t>
            </a: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1891</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1946</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                </a:t>
            </a:r>
            <a:endParaRPr kumimoji="0" lang="en-US"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中国人民教育家、民主革命家。</a:t>
            </a:r>
            <a:endPar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陶行知批判旧中国学前教育的弊端，坚决主张改革外国化的、费钱的、富贵的幼儿园，建立适合中国国情的、省钱的、平民的幼儿园。</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1926</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年</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10</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月，陶行知创办了我国历史上第一所乡村幼儿园——南京燕子矶幼稚园。</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1927</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年，他与东南大学教授赵叔愚在南京北郊晓庄一起创办了乡村师范学校晓庄学校。</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22532" name="Picture 13" descr="634469392795500000"/>
          <p:cNvPicPr>
            <a:picLocks noChangeAspect="1"/>
          </p:cNvPicPr>
          <p:nvPr/>
        </p:nvPicPr>
        <p:blipFill>
          <a:blip r:embed="rId1"/>
          <a:stretch>
            <a:fillRect/>
          </a:stretch>
        </p:blipFill>
        <p:spPr>
          <a:xfrm>
            <a:off x="9702800" y="635"/>
            <a:ext cx="2394585" cy="2553335"/>
          </a:xfrm>
          <a:prstGeom prst="rect">
            <a:avLst/>
          </a:prstGeom>
          <a:noFill/>
          <a:ln w="9525">
            <a:noFill/>
          </a:ln>
        </p:spPr>
      </p:pic>
    </p:spTree>
    <p:custDataLst>
      <p:tags r:id="rId2"/>
    </p:custData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941570" y="386080"/>
            <a:ext cx="18084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学习目标</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1524000" y="1337310"/>
            <a:ext cx="9144000" cy="444436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1811655" y="1653540"/>
            <a:ext cx="8856345" cy="3830955"/>
          </a:xfrm>
          <a:prstGeom prst="rect">
            <a:avLst/>
          </a:prstGeom>
          <a:noFill/>
        </p:spPr>
        <p:txBody>
          <a:bodyPr wrap="square" rtlCol="0">
            <a:spAutoFit/>
          </a:bodyPr>
          <a:p>
            <a:pPr algn="l" fontAlgn="auto">
              <a:lnSpc>
                <a:spcPct val="150000"/>
              </a:lnSpc>
            </a:pPr>
            <a:r>
              <a:rPr b="1">
                <a:latin typeface="微软雅黑" panose="020B0503020204020204" pitchFamily="34" charset="-122"/>
                <a:ea typeface="微软雅黑" panose="020B0503020204020204" pitchFamily="34" charset="-122"/>
                <a:cs typeface="微软雅黑" panose="020B0503020204020204" pitchFamily="34" charset="-122"/>
              </a:rPr>
              <a:t>知识目标：</a:t>
            </a:r>
            <a:endParaRPr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b="1">
                <a:latin typeface="华文仿宋" panose="02010600040101010101" charset="-122"/>
                <a:ea typeface="华文仿宋" panose="02010600040101010101" charset="-122"/>
                <a:cs typeface="华文仿宋" panose="02010600040101010101" charset="-122"/>
              </a:rPr>
              <a:t>1. </a:t>
            </a:r>
            <a:r>
              <a:rPr lang="zh-CN" b="1">
                <a:latin typeface="华文仿宋" panose="02010600040101010101" charset="-122"/>
                <a:ea typeface="华文仿宋" panose="02010600040101010101" charset="-122"/>
                <a:cs typeface="华文仿宋" panose="02010600040101010101" charset="-122"/>
              </a:rPr>
              <a:t>了解早期胎教起源于中国，中国自古以来就有重视家庭教育的传统。</a:t>
            </a:r>
            <a:endParaRPr b="1">
              <a:latin typeface="华文仿宋" panose="02010600040101010101" charset="-122"/>
              <a:ea typeface="华文仿宋" panose="02010600040101010101" charset="-122"/>
              <a:cs typeface="华文仿宋" panose="02010600040101010101" charset="-122"/>
            </a:endParaRPr>
          </a:p>
          <a:p>
            <a:pPr algn="l" fontAlgn="auto">
              <a:lnSpc>
                <a:spcPct val="150000"/>
              </a:lnSpc>
            </a:pPr>
            <a:r>
              <a:rPr b="1">
                <a:latin typeface="华文仿宋" panose="02010600040101010101" charset="-122"/>
                <a:ea typeface="华文仿宋" panose="02010600040101010101" charset="-122"/>
                <a:cs typeface="华文仿宋" panose="02010600040101010101" charset="-122"/>
              </a:rPr>
              <a:t>2. </a:t>
            </a:r>
            <a:r>
              <a:rPr lang="zh-CN" b="1">
                <a:latin typeface="华文仿宋" panose="02010600040101010101" charset="-122"/>
                <a:ea typeface="华文仿宋" panose="02010600040101010101" charset="-122"/>
                <a:cs typeface="华文仿宋" panose="02010600040101010101" charset="-122"/>
              </a:rPr>
              <a:t>掌握福禄倍尔、蒙台梭利的教育思想</a:t>
            </a:r>
            <a:endParaRPr lang="zh-CN" b="1">
              <a:latin typeface="华文仿宋" panose="02010600040101010101" charset="-122"/>
              <a:ea typeface="华文仿宋" panose="02010600040101010101" charset="-122"/>
              <a:cs typeface="华文仿宋" panose="02010600040101010101" charset="-122"/>
            </a:endParaRPr>
          </a:p>
          <a:p>
            <a:pPr algn="l" fontAlgn="auto">
              <a:lnSpc>
                <a:spcPct val="150000"/>
              </a:lnSpc>
            </a:pPr>
            <a:r>
              <a:rPr b="1">
                <a:latin typeface="华文仿宋" panose="02010600040101010101" charset="-122"/>
                <a:ea typeface="华文仿宋" panose="02010600040101010101" charset="-122"/>
                <a:cs typeface="华文仿宋" panose="02010600040101010101" charset="-122"/>
              </a:rPr>
              <a:t>3. </a:t>
            </a:r>
            <a:r>
              <a:rPr lang="zh-CN" b="1">
                <a:latin typeface="华文仿宋" panose="02010600040101010101" charset="-122"/>
                <a:ea typeface="华文仿宋" panose="02010600040101010101" charset="-122"/>
                <a:cs typeface="华文仿宋" panose="02010600040101010101" charset="-122"/>
              </a:rPr>
              <a:t>掌握近代幼儿教育家陶行知、陈鹤琴等的幼教实践和幼教思想</a:t>
            </a:r>
            <a:endParaRPr lang="zh-CN" b="1">
              <a:latin typeface="华文仿宋" panose="02010600040101010101" charset="-122"/>
              <a:ea typeface="华文仿宋" panose="02010600040101010101" charset="-122"/>
              <a:cs typeface="华文仿宋" panose="02010600040101010101" charset="-122"/>
            </a:endParaRPr>
          </a:p>
          <a:p>
            <a:pPr algn="l" fontAlgn="auto">
              <a:lnSpc>
                <a:spcPct val="150000"/>
              </a:lnSpc>
            </a:pPr>
            <a:r>
              <a:rPr b="1">
                <a:latin typeface="微软雅黑" panose="020B0503020204020204" pitchFamily="34" charset="-122"/>
                <a:ea typeface="微软雅黑" panose="020B0503020204020204" pitchFamily="34" charset="-122"/>
                <a:cs typeface="微软雅黑" panose="020B0503020204020204" pitchFamily="34" charset="-122"/>
              </a:rPr>
              <a:t>● 技能目标：</a:t>
            </a:r>
            <a:endParaRPr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b="1">
                <a:latin typeface="华文仿宋" panose="02010600040101010101" charset="-122"/>
                <a:ea typeface="华文仿宋" panose="02010600040101010101" charset="-122"/>
                <a:cs typeface="华文仿宋" panose="02010600040101010101" charset="-122"/>
              </a:rPr>
              <a:t>能够</a:t>
            </a:r>
            <a:r>
              <a:rPr lang="zh-CN" b="1">
                <a:latin typeface="华文仿宋" panose="02010600040101010101" charset="-122"/>
                <a:ea typeface="华文仿宋" panose="02010600040101010101" charset="-122"/>
                <a:cs typeface="华文仿宋" panose="02010600040101010101" charset="-122"/>
              </a:rPr>
              <a:t>说出学前教育学发展的阶段及其特点</a:t>
            </a:r>
            <a:endParaRPr b="1">
              <a:latin typeface="华文仿宋" panose="02010600040101010101" charset="-122"/>
              <a:ea typeface="华文仿宋" panose="02010600040101010101" charset="-122"/>
              <a:cs typeface="华文仿宋" panose="02010600040101010101" charset="-122"/>
            </a:endParaRPr>
          </a:p>
          <a:p>
            <a:pPr algn="l" fontAlgn="auto">
              <a:lnSpc>
                <a:spcPct val="150000"/>
              </a:lnSpc>
            </a:pPr>
            <a:r>
              <a:rPr b="1">
                <a:latin typeface="微软雅黑" panose="020B0503020204020204" pitchFamily="34" charset="-122"/>
                <a:ea typeface="微软雅黑" panose="020B0503020204020204" pitchFamily="34" charset="-122"/>
                <a:cs typeface="微软雅黑" panose="020B0503020204020204" pitchFamily="34" charset="-122"/>
              </a:rPr>
              <a:t>● 素质目标：</a:t>
            </a:r>
            <a:endParaRPr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b="1">
                <a:latin typeface="华文仿宋" panose="02010600040101010101" charset="-122"/>
                <a:ea typeface="华文仿宋" panose="02010600040101010101" charset="-122"/>
                <a:cs typeface="微软雅黑" panose="020B0503020204020204" pitchFamily="34" charset="-122"/>
              </a:rPr>
              <a:t>通过</a:t>
            </a:r>
            <a:r>
              <a:rPr lang="zh-CN" b="1">
                <a:latin typeface="华文仿宋" panose="02010600040101010101" charset="-122"/>
                <a:ea typeface="华文仿宋" panose="02010600040101010101" charset="-122"/>
                <a:cs typeface="微软雅黑" panose="020B0503020204020204" pitchFamily="34" charset="-122"/>
              </a:rPr>
              <a:t>学习学前教育学的发展概况，了解我国以及西方教育家的思想与实践，产生学习学前教育学的兴趣和愿望。</a:t>
            </a:r>
            <a:endParaRPr lang="zh-CN" b="1">
              <a:latin typeface="华文仿宋" panose="02010600040101010101" charset="-122"/>
              <a:ea typeface="华文仿宋" panose="02010600040101010101" charset="-122"/>
              <a:cs typeface="微软雅黑" panose="020B0503020204020204" pitchFamily="34" charset="-122"/>
            </a:endParaRPr>
          </a:p>
        </p:txBody>
      </p:sp>
    </p:spTree>
    <p:custDataLst>
      <p:tags r:id="rId3"/>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marL="0" marR="0" lvl="0" indent="0" algn="l" defTabSz="914400" rtl="0" eaLnBrk="1" fontAlgn="base" latinLnBrk="0" hangingPunct="1">
              <a:lnSpc>
                <a:spcPct val="150000"/>
              </a:lnSpc>
              <a:spcBef>
                <a:spcPct val="0"/>
              </a:spcBef>
              <a:spcAft>
                <a:spcPct val="0"/>
              </a:spcAft>
              <a:buClrTx/>
              <a:buSzTx/>
              <a:buFontTx/>
              <a:buNone/>
              <a:defRPr/>
            </a:pPr>
            <a:r>
              <a:rPr lang="en-US"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他提出“生活即教育”、“社会即学校”、“教学做合一”、“在劳力上劳心”等教育主张，形成了他的生活教育理论。</a:t>
            </a:r>
            <a:endParaRPr kumimoji="0" lang="en-US" altLang="zh-CN"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陶行知先生认为教育要启发、解放儿童的</a:t>
            </a:r>
            <a:r>
              <a:rPr lang="zh-CN" altLang="zh-CN" b="1" noProof="0" dirty="0">
                <a:ln>
                  <a:noFill/>
                </a:ln>
                <a:solidFill>
                  <a:schemeClr val="dk1"/>
                </a:solidFill>
                <a:effectLst/>
                <a:uLnTx/>
                <a:uFillTx/>
                <a:latin typeface="宋体" panose="02010600030101010101" pitchFamily="2" charset="-122"/>
                <a:ea typeface="宋体" panose="02010600030101010101" pitchFamily="2" charset="-122"/>
                <a:sym typeface="+mn-ea"/>
              </a:rPr>
              <a:t>创造力</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，为他们提供手脑并用的条件和机会</a:t>
            </a:r>
            <a:r>
              <a:rPr lang="zh-CN" altLang="zh-CN" noProof="0" dirty="0">
                <a:ln>
                  <a:noFill/>
                </a:ln>
                <a:solidFill>
                  <a:schemeClr val="dk1"/>
                </a:solidFill>
                <a:effectLst/>
                <a:uLnTx/>
                <a:uFillTx/>
                <a:sym typeface="+mn-ea"/>
              </a:rPr>
              <a:t>。</a:t>
            </a:r>
            <a:endParaRPr kumimoji="0" lang="zh-CN" altLang="zh-CN"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74115"/>
            <a:ext cx="10092055" cy="3630930"/>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ts val="1200"/>
              </a:spcAft>
              <a:buClrTx/>
              <a:buSzTx/>
              <a:buFontTx/>
              <a:buNone/>
              <a:defRPr/>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（四）学前教育学发展的新阶段</a:t>
            </a:r>
            <a:endParaRPr kumimoji="0" lang="en-US"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ts val="1200"/>
              </a:spcAft>
              <a:buClrTx/>
              <a:buSzTx/>
              <a:buFontTx/>
              <a:buNone/>
              <a:defRPr/>
            </a:pP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1</a:t>
            </a:r>
            <a:r>
              <a:rPr lang="zh-CN" altLang="en-US" sz="2800"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苏联的学前教育理论流派</a:t>
            </a:r>
            <a:endParaRPr kumimoji="0" lang="en-US" altLang="zh-CN" sz="2800"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苏联学前教育理论流派是以马克思主义为指导形成的苏联社会主义学前教育理论，理论代表人物是克鲁普斯卡娅、乌索娃、福辽丽娜等。</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838200" y="1825625"/>
            <a:ext cx="10515600" cy="4805045"/>
          </a:xfrm>
        </p:spPr>
        <p:txBody>
          <a:bodyPr>
            <a:normAutofit lnSpcReduction="10000"/>
          </a:bodyPr>
          <a:p>
            <a:pPr marL="0" marR="0" lvl="0" indent="0" algn="l" defTabSz="914400" rtl="0" eaLnBrk="1" fontAlgn="base" latinLnBrk="0" hangingPunct="1">
              <a:lnSpc>
                <a:spcPct val="150000"/>
              </a:lnSpc>
              <a:spcBef>
                <a:spcPct val="0"/>
              </a:spcBef>
              <a:spcAft>
                <a:spcPct val="0"/>
              </a:spcAft>
              <a:buClrTx/>
              <a:buSzTx/>
              <a:buFontTx/>
              <a:buNone/>
              <a:defRPr/>
            </a:pPr>
            <a:r>
              <a:rPr lang="en-US"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2</a:t>
            </a:r>
            <a:r>
              <a:rPr lang="zh-CN" altLang="en-US" b="1"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进步主义学前教育理论流派 </a:t>
            </a:r>
            <a:endParaRPr kumimoji="0" lang="en-US" altLang="zh-CN"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进步主义学前教育理论流派是以杜威实用主义教育思想为指导形成的。从实用主义经验论和机能心理学出发，杜威批判了传统的学校教育，并就教育本质提出了他的基本观点，</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教育即生活</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和 “教育即生长”、</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学校即社会</a:t>
            </a:r>
            <a:r>
              <a:rPr lang="zh-CN" altLang="en-US"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noProof="0" dirty="0">
                <a:ln>
                  <a:noFill/>
                </a:ln>
                <a:solidFill>
                  <a:schemeClr val="dk1"/>
                </a:solidFill>
                <a:effectLst/>
                <a:uLnTx/>
                <a:uFillTx/>
                <a:latin typeface="宋体" panose="02010600030101010101" pitchFamily="2" charset="-122"/>
                <a:ea typeface="宋体" panose="02010600030101010101" pitchFamily="2" charset="-122"/>
                <a:sym typeface="+mn-ea"/>
              </a:rPr>
              <a:t>。</a:t>
            </a:r>
            <a:endParaRPr kumimoji="0" lang="zh-CN" altLang="zh-CN"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3</a:t>
            </a:r>
            <a:r>
              <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、建构主义的学前教育理论</a:t>
            </a:r>
            <a:endPar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b="1" noProof="0" dirty="0">
                <a:ln>
                  <a:noFill/>
                </a:ln>
                <a:solidFill>
                  <a:schemeClr val="tx1"/>
                </a:solidFill>
                <a:effectLst/>
                <a:uLnTx/>
                <a:uFillTx/>
                <a:latin typeface="宋体" panose="02010600030101010101" pitchFamily="2" charset="-122"/>
                <a:ea typeface="宋体" panose="02010600030101010101" pitchFamily="2" charset="-122"/>
                <a:sym typeface="+mn-ea"/>
              </a:rPr>
              <a:t>代表人物：皮亚杰</a:t>
            </a:r>
            <a:r>
              <a:rPr lang="en-US" altLang="zh-CN" b="1" noProof="0" dirty="0">
                <a:ln>
                  <a:noFill/>
                </a:ln>
                <a:solidFill>
                  <a:schemeClr val="tx1"/>
                </a:solidFill>
                <a:effectLst/>
                <a:uLnTx/>
                <a:uFillTx/>
                <a:latin typeface="宋体" panose="02010600030101010101" pitchFamily="2" charset="-122"/>
                <a:ea typeface="宋体" panose="02010600030101010101" pitchFamily="2" charset="-122"/>
                <a:sym typeface="+mn-ea"/>
              </a:rPr>
              <a:t>  </a:t>
            </a:r>
            <a:r>
              <a:rPr lang="zh-CN" altLang="en-US" b="1" noProof="0" dirty="0">
                <a:ln>
                  <a:noFill/>
                </a:ln>
                <a:solidFill>
                  <a:schemeClr val="tx1"/>
                </a:solidFill>
                <a:effectLst/>
                <a:uLnTx/>
                <a:uFillTx/>
                <a:latin typeface="宋体" panose="02010600030101010101" pitchFamily="2" charset="-122"/>
                <a:ea typeface="宋体" panose="02010600030101010101" pitchFamily="2" charset="-122"/>
                <a:sym typeface="+mn-ea"/>
              </a:rPr>
              <a:t>维果斯基</a:t>
            </a:r>
            <a:endParaRPr kumimoji="0" lang="zh-CN" altLang="zh-CN" b="1"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4</a:t>
            </a:r>
            <a:r>
              <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、多元智力学前教育理论</a:t>
            </a:r>
            <a:endPar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zh-CN"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rPr>
              <a:t>受美国心理学家加德纳的多元智力理论影响而形成的学前教育理论。</a:t>
            </a:r>
            <a:endParaRPr kumimoji="0" lang="zh-CN" altLang="zh-CN"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endParaRPr lang="zh-CN" altLang="en-US"/>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fontScale="90000"/>
          </a:bodyPr>
          <a:p>
            <a:pPr marL="0" marR="0" lvl="0" indent="0" algn="l" defTabSz="914400" rtl="0" eaLnBrk="1" fontAlgn="base" latinLnBrk="0" hangingPunct="1">
              <a:lnSpc>
                <a:spcPct val="150000"/>
              </a:lnSpc>
              <a:spcBef>
                <a:spcPct val="0"/>
              </a:spcBef>
              <a:spcAft>
                <a:spcPct val="0"/>
              </a:spcAft>
              <a:buClrTx/>
              <a:buSzTx/>
              <a:buFontTx/>
              <a:buNone/>
              <a:defRPr/>
            </a:pPr>
            <a:r>
              <a:rPr lang="en-US"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4</a:t>
            </a:r>
            <a:r>
              <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、多元智力学前教育理论</a:t>
            </a:r>
            <a:endPar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b="1" noProof="0" dirty="0">
                <a:ln>
                  <a:noFill/>
                </a:ln>
                <a:solidFill>
                  <a:srgbClr val="FF0000"/>
                </a:solidFill>
                <a:effectLst/>
                <a:uLnTx/>
                <a:uFillTx/>
                <a:latin typeface="宋体" panose="02010600030101010101" pitchFamily="2" charset="-122"/>
                <a:ea typeface="宋体" panose="02010600030101010101" pitchFamily="2" charset="-122"/>
                <a:sym typeface="+mn-ea"/>
              </a:rPr>
              <a:t>受美国心理学家加德纳的多元智力理论影响而形成的学前教育理论。</a:t>
            </a:r>
            <a:endParaRPr kumimoji="0" lang="zh-CN" altLang="zh-CN" b="1"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n-cs"/>
            </a:endParaRPr>
          </a:p>
          <a:p>
            <a:pPr marL="0" indent="0">
              <a:lnSpc>
                <a:spcPct val="150000"/>
              </a:lnSpc>
              <a:buNone/>
            </a:pPr>
            <a:r>
              <a:rPr lang="en-US" altLang="zh-CN"/>
              <a:t>     </a:t>
            </a:r>
            <a:r>
              <a:rPr lang="zh-CN" altLang="en-US"/>
              <a:t>该理论认为，智能是解决某一问题或创造某种产品的能力，而这一问题或这种产品在某一特定文化或特定环境中是被认为有价值的。”就其基本结构来说，智能是多元的，每个人身上至少存在七项智能，即语言智能、数理逻辑智能、音乐智能、空间智能、身体运动智能、人际交往智能、自我认识智能；智能的分类也不仅仅局限于这七项，随着研究的深入，会鉴别出更多的智能类型或者对原有智能分类加以修改，如加德纳于1996年就提出了第八种智能——认识自然的智能。 </a:t>
            </a:r>
            <a:endParaRPr lang="zh-CN" altLang="en-US"/>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文本框 9"/>
          <p:cNvSpPr txBox="1"/>
          <p:nvPr/>
        </p:nvSpPr>
        <p:spPr>
          <a:xfrm>
            <a:off x="3855720" y="396240"/>
            <a:ext cx="69253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  学习学前教育学的意义和方法</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74115"/>
            <a:ext cx="10092055" cy="2768600"/>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ts val="1200"/>
              </a:spcAft>
              <a:buClrTx/>
              <a:buSzTx/>
              <a:buFontTx/>
              <a:buNone/>
              <a:defRPr/>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一、学习学前教育学的意义</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200000"/>
              </a:lnSpc>
              <a:spcBef>
                <a:spcPts val="0"/>
              </a:spcBef>
              <a:spcAft>
                <a:spcPts val="120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1</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rPr>
              <a:t>、</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有助于学前专业的学生了解、认识学前教育</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200000"/>
              </a:lnSpc>
              <a:spcBef>
                <a:spcPts val="0"/>
              </a:spcBef>
              <a:spcAft>
                <a:spcPts val="120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2</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、指导学前教育实践</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二、学习学前教育学的方法</a:t>
            </a:r>
            <a:endParaRPr lang="zh-CN" altLang="en-US"/>
          </a:p>
        </p:txBody>
      </p:sp>
      <p:grpSp>
        <p:nvGrpSpPr>
          <p:cNvPr id="30723" name="组合 2"/>
          <p:cNvGrpSpPr/>
          <p:nvPr/>
        </p:nvGrpSpPr>
        <p:grpSpPr>
          <a:xfrm>
            <a:off x="1923415" y="2473960"/>
            <a:ext cx="6487795" cy="3948430"/>
            <a:chOff x="2313" y="3103"/>
            <a:chExt cx="9774" cy="5666"/>
          </a:xfrm>
        </p:grpSpPr>
        <p:sp>
          <p:nvSpPr>
            <p:cNvPr id="30724" name="MH_Other_1"/>
            <p:cNvSpPr/>
            <p:nvPr/>
          </p:nvSpPr>
          <p:spPr>
            <a:xfrm>
              <a:off x="7773" y="5888"/>
              <a:ext cx="2495" cy="2493"/>
            </a:xfrm>
            <a:custGeom>
              <a:avLst/>
              <a:gdLst/>
              <a:ahLst/>
              <a:cxnLst>
                <a:cxn ang="16200000">
                  <a:pos x="1247" y="0"/>
                </a:cxn>
                <a:cxn ang="16200000">
                  <a:pos x="365" y="365"/>
                </a:cxn>
                <a:cxn ang="10800000">
                  <a:pos x="0" y="1246"/>
                </a:cxn>
                <a:cxn ang="5400000">
                  <a:pos x="365" y="2127"/>
                </a:cxn>
                <a:cxn ang="5400000">
                  <a:pos x="1247" y="2493"/>
                </a:cxn>
                <a:cxn ang="5400000">
                  <a:pos x="2129" y="2127"/>
                </a:cxn>
                <a:cxn ang="0">
                  <a:pos x="2495" y="1246"/>
                </a:cxn>
                <a:cxn ang="16200000">
                  <a:pos x="2129" y="365"/>
                </a:cxn>
              </a:cxnLst>
              <a:pathLst>
                <a:path w="2495" h="2493">
                  <a:moveTo>
                    <a:pt x="0" y="1246"/>
                  </a:moveTo>
                  <a:cubicBezTo>
                    <a:pt x="0" y="558"/>
                    <a:pt x="558" y="0"/>
                    <a:pt x="1247" y="0"/>
                  </a:cubicBezTo>
                  <a:cubicBezTo>
                    <a:pt x="1936" y="0"/>
                    <a:pt x="2494" y="558"/>
                    <a:pt x="2494" y="1246"/>
                  </a:cubicBezTo>
                  <a:cubicBezTo>
                    <a:pt x="2494" y="1934"/>
                    <a:pt x="1936" y="2492"/>
                    <a:pt x="1247" y="2492"/>
                  </a:cubicBezTo>
                  <a:cubicBezTo>
                    <a:pt x="558" y="2492"/>
                    <a:pt x="0" y="1934"/>
                    <a:pt x="0" y="1246"/>
                  </a:cubicBezTo>
                  <a:close/>
                  <a:moveTo>
                    <a:pt x="61" y="1246"/>
                  </a:moveTo>
                  <a:cubicBezTo>
                    <a:pt x="61" y="1900"/>
                    <a:pt x="592" y="2431"/>
                    <a:pt x="1247" y="2431"/>
                  </a:cubicBezTo>
                  <a:cubicBezTo>
                    <a:pt x="1902" y="2431"/>
                    <a:pt x="2433" y="1900"/>
                    <a:pt x="2433" y="1246"/>
                  </a:cubicBezTo>
                  <a:cubicBezTo>
                    <a:pt x="2433" y="592"/>
                    <a:pt x="1902" y="61"/>
                    <a:pt x="1247" y="61"/>
                  </a:cubicBezTo>
                  <a:cubicBezTo>
                    <a:pt x="592" y="61"/>
                    <a:pt x="61" y="592"/>
                    <a:pt x="61" y="1246"/>
                  </a:cubicBezTo>
                  <a:close/>
                </a:path>
              </a:pathLst>
            </a:custGeom>
            <a:solidFill>
              <a:srgbClr val="FFCCB3"/>
            </a:solidFill>
            <a:ln w="12700">
              <a:noFill/>
            </a:ln>
          </p:spPr>
          <p:txBody>
            <a:bodyPr/>
            <a:p>
              <a:endParaRPr lang="zh-CN" altLang="en-US"/>
            </a:p>
          </p:txBody>
        </p:sp>
        <p:sp>
          <p:nvSpPr>
            <p:cNvPr id="30725" name="MH_Other_2"/>
            <p:cNvSpPr/>
            <p:nvPr/>
          </p:nvSpPr>
          <p:spPr>
            <a:xfrm flipH="1">
              <a:off x="8693" y="7835"/>
              <a:ext cx="655" cy="880"/>
            </a:xfrm>
            <a:custGeom>
              <a:avLst/>
              <a:gdLst>
                <a:gd name="txL" fmla="*/ 0 w 617138"/>
                <a:gd name="txT" fmla="*/ 0 h 829732"/>
                <a:gd name="txR" fmla="*/ 617138 w 617138"/>
                <a:gd name="txB" fmla="*/ 829732 h 829732"/>
              </a:gdLst>
              <a:ahLst/>
              <a:cxnLst>
                <a:cxn ang="0">
                  <a:pos x="655" y="0"/>
                </a:cxn>
                <a:cxn ang="0">
                  <a:pos x="0" y="0"/>
                </a:cxn>
                <a:cxn ang="0">
                  <a:pos x="27" y="64"/>
                </a:cxn>
                <a:cxn ang="0">
                  <a:pos x="93" y="440"/>
                </a:cxn>
                <a:cxn ang="0">
                  <a:pos x="27" y="815"/>
                </a:cxn>
                <a:cxn ang="0">
                  <a:pos x="0" y="880"/>
                </a:cxn>
                <a:cxn ang="0">
                  <a:pos x="655" y="880"/>
                </a:cxn>
                <a:cxn ang="0">
                  <a:pos x="627" y="815"/>
                </a:cxn>
                <a:cxn ang="0">
                  <a:pos x="561" y="440"/>
                </a:cxn>
                <a:cxn ang="0">
                  <a:pos x="627" y="64"/>
                </a:cxn>
              </a:cxnLst>
              <a:rect l="txL" t="txT" r="txR" b="txB"/>
              <a:pathLst>
                <a:path w="617138" h="829732">
                  <a:moveTo>
                    <a:pt x="617138" y="0"/>
                  </a:moveTo>
                  <a:lnTo>
                    <a:pt x="0" y="0"/>
                  </a:lnTo>
                  <a:lnTo>
                    <a:pt x="26030" y="60518"/>
                  </a:lnTo>
                  <a:cubicBezTo>
                    <a:pt x="66820" y="172703"/>
                    <a:pt x="88434" y="292445"/>
                    <a:pt x="88434" y="414866"/>
                  </a:cubicBezTo>
                  <a:cubicBezTo>
                    <a:pt x="88434" y="537287"/>
                    <a:pt x="66820" y="657029"/>
                    <a:pt x="26030" y="769214"/>
                  </a:cubicBezTo>
                  <a:lnTo>
                    <a:pt x="0" y="829732"/>
                  </a:lnTo>
                  <a:lnTo>
                    <a:pt x="617138" y="829732"/>
                  </a:lnTo>
                  <a:lnTo>
                    <a:pt x="591109" y="769214"/>
                  </a:lnTo>
                  <a:cubicBezTo>
                    <a:pt x="550319" y="657029"/>
                    <a:pt x="528704" y="537287"/>
                    <a:pt x="528704" y="414866"/>
                  </a:cubicBezTo>
                  <a:cubicBezTo>
                    <a:pt x="528704" y="292445"/>
                    <a:pt x="550319" y="172703"/>
                    <a:pt x="591109" y="60518"/>
                  </a:cubicBezTo>
                  <a:close/>
                </a:path>
              </a:pathLst>
            </a:custGeom>
            <a:solidFill>
              <a:srgbClr val="FFCCB3"/>
            </a:solidFill>
            <a:ln w="12700">
              <a:noFill/>
            </a:ln>
          </p:spPr>
          <p:txBody>
            <a:bodyPr anchor="b" anchorCtr="0"/>
            <a:p>
              <a:pPr algn="ctr"/>
              <a:r>
                <a:rPr lang="en-US" altLang="zh-CN" dirty="0">
                  <a:solidFill>
                    <a:srgbClr val="FEFFFF"/>
                  </a:solidFill>
                  <a:latin typeface="Arial" panose="020B0604020202020204" pitchFamily="34" charset="0"/>
                  <a:ea typeface="幼圆" pitchFamily="49" charset="-122"/>
                </a:rPr>
                <a:t>E</a:t>
              </a:r>
              <a:endParaRPr lang="zh-CN" altLang="en-US" dirty="0">
                <a:solidFill>
                  <a:srgbClr val="FEFFFF"/>
                </a:solidFill>
                <a:latin typeface="Arial" panose="020B0604020202020204" pitchFamily="34" charset="0"/>
                <a:ea typeface="幼圆" pitchFamily="49" charset="-122"/>
              </a:endParaRPr>
            </a:p>
          </p:txBody>
        </p:sp>
        <p:sp>
          <p:nvSpPr>
            <p:cNvPr id="30726" name="MH_SubTitle_4"/>
            <p:cNvSpPr/>
            <p:nvPr/>
          </p:nvSpPr>
          <p:spPr>
            <a:xfrm>
              <a:off x="7933" y="6048"/>
              <a:ext cx="2175" cy="2173"/>
            </a:xfrm>
            <a:prstGeom prst="ellipse">
              <a:avLst/>
            </a:prstGeom>
            <a:solidFill>
              <a:srgbClr val="FF874B"/>
            </a:solidFill>
            <a:ln w="12700">
              <a:noFill/>
            </a:ln>
          </p:spPr>
          <p:txBody>
            <a:bodyPr lIns="0" tIns="0" rIns="0" bIns="0" anchor="ctr" anchorCtr="0"/>
            <a:p>
              <a:pPr algn="ctr"/>
              <a:r>
                <a:rPr lang="zh-CN" altLang="zh-CN" dirty="0">
                  <a:solidFill>
                    <a:srgbClr val="000000"/>
                  </a:solidFill>
                  <a:latin typeface="宋体" panose="02010600030101010101" pitchFamily="2" charset="-122"/>
                  <a:sym typeface="Arial" panose="020B0604020202020204" pitchFamily="34" charset="0"/>
                </a:rPr>
                <a:t>预习与复习相结合</a:t>
              </a:r>
              <a:endParaRPr lang="zh-CN" altLang="en-US" dirty="0">
                <a:solidFill>
                  <a:srgbClr val="FEFFFF"/>
                </a:solidFill>
                <a:latin typeface="Arial" panose="020B0604020202020204" pitchFamily="34" charset="0"/>
                <a:ea typeface="幼圆" pitchFamily="49" charset="-122"/>
              </a:endParaRPr>
            </a:p>
          </p:txBody>
        </p:sp>
        <p:sp>
          <p:nvSpPr>
            <p:cNvPr id="30727" name="MH_Other_3"/>
            <p:cNvSpPr/>
            <p:nvPr/>
          </p:nvSpPr>
          <p:spPr>
            <a:xfrm>
              <a:off x="8493" y="8715"/>
              <a:ext cx="1055" cy="55"/>
            </a:xfrm>
            <a:prstGeom prst="rect">
              <a:avLst/>
            </a:prstGeom>
            <a:solidFill>
              <a:srgbClr val="FF7F41"/>
            </a:solidFill>
            <a:ln w="12700">
              <a:noFill/>
            </a:ln>
          </p:spPr>
          <p:txBody>
            <a:bodyPr anchor="ctr" anchorCtr="0"/>
            <a:p>
              <a:pPr algn="ctr"/>
              <a:endParaRPr lang="zh-CN" altLang="en-US" dirty="0">
                <a:solidFill>
                  <a:srgbClr val="FFFFFF"/>
                </a:solidFill>
                <a:latin typeface="Arial" panose="020B0604020202020204" pitchFamily="34" charset="0"/>
                <a:ea typeface="幼圆" pitchFamily="49" charset="-122"/>
              </a:endParaRPr>
            </a:p>
          </p:txBody>
        </p:sp>
        <p:sp>
          <p:nvSpPr>
            <p:cNvPr id="30728" name="MH_Other_4"/>
            <p:cNvSpPr/>
            <p:nvPr/>
          </p:nvSpPr>
          <p:spPr>
            <a:xfrm>
              <a:off x="9593" y="3105"/>
              <a:ext cx="2495" cy="2493"/>
            </a:xfrm>
            <a:custGeom>
              <a:avLst/>
              <a:gdLst/>
              <a:ahLst/>
              <a:cxnLst>
                <a:cxn ang="16200000">
                  <a:pos x="1247" y="0"/>
                </a:cxn>
                <a:cxn ang="16200000">
                  <a:pos x="365" y="365"/>
                </a:cxn>
                <a:cxn ang="10800000">
                  <a:pos x="0" y="1246"/>
                </a:cxn>
                <a:cxn ang="5400000">
                  <a:pos x="365" y="2127"/>
                </a:cxn>
                <a:cxn ang="5400000">
                  <a:pos x="1247" y="2493"/>
                </a:cxn>
                <a:cxn ang="5400000">
                  <a:pos x="2129" y="2127"/>
                </a:cxn>
                <a:cxn ang="0">
                  <a:pos x="2495" y="1246"/>
                </a:cxn>
                <a:cxn ang="16200000">
                  <a:pos x="2129" y="365"/>
                </a:cxn>
              </a:cxnLst>
              <a:pathLst>
                <a:path w="2495" h="2493">
                  <a:moveTo>
                    <a:pt x="0" y="1246"/>
                  </a:moveTo>
                  <a:cubicBezTo>
                    <a:pt x="0" y="558"/>
                    <a:pt x="558" y="0"/>
                    <a:pt x="1247" y="0"/>
                  </a:cubicBezTo>
                  <a:cubicBezTo>
                    <a:pt x="1936" y="0"/>
                    <a:pt x="2494" y="558"/>
                    <a:pt x="2494" y="1246"/>
                  </a:cubicBezTo>
                  <a:cubicBezTo>
                    <a:pt x="2494" y="1934"/>
                    <a:pt x="1936" y="2492"/>
                    <a:pt x="1247" y="2492"/>
                  </a:cubicBezTo>
                  <a:cubicBezTo>
                    <a:pt x="558" y="2492"/>
                    <a:pt x="0" y="1934"/>
                    <a:pt x="0" y="1246"/>
                  </a:cubicBezTo>
                  <a:close/>
                  <a:moveTo>
                    <a:pt x="61" y="1246"/>
                  </a:moveTo>
                  <a:cubicBezTo>
                    <a:pt x="61" y="1900"/>
                    <a:pt x="592" y="2431"/>
                    <a:pt x="1247" y="2431"/>
                  </a:cubicBezTo>
                  <a:cubicBezTo>
                    <a:pt x="1902" y="2431"/>
                    <a:pt x="2433" y="1900"/>
                    <a:pt x="2433" y="1246"/>
                  </a:cubicBezTo>
                  <a:cubicBezTo>
                    <a:pt x="2433" y="592"/>
                    <a:pt x="1902" y="61"/>
                    <a:pt x="1247" y="61"/>
                  </a:cubicBezTo>
                  <a:cubicBezTo>
                    <a:pt x="592" y="61"/>
                    <a:pt x="61" y="592"/>
                    <a:pt x="61" y="1246"/>
                  </a:cubicBezTo>
                  <a:close/>
                </a:path>
              </a:pathLst>
            </a:custGeom>
            <a:solidFill>
              <a:srgbClr val="B0DEF2"/>
            </a:solidFill>
            <a:ln w="12700">
              <a:noFill/>
            </a:ln>
          </p:spPr>
          <p:txBody>
            <a:bodyPr/>
            <a:p>
              <a:endParaRPr lang="zh-CN" altLang="en-US"/>
            </a:p>
          </p:txBody>
        </p:sp>
        <p:sp>
          <p:nvSpPr>
            <p:cNvPr id="30729" name="MH_Other_5"/>
            <p:cNvSpPr/>
            <p:nvPr/>
          </p:nvSpPr>
          <p:spPr>
            <a:xfrm flipH="1">
              <a:off x="10513" y="5053"/>
              <a:ext cx="655" cy="880"/>
            </a:xfrm>
            <a:custGeom>
              <a:avLst/>
              <a:gdLst>
                <a:gd name="txL" fmla="*/ 0 w 617138"/>
                <a:gd name="txT" fmla="*/ 0 h 829732"/>
                <a:gd name="txR" fmla="*/ 617138 w 617138"/>
                <a:gd name="txB" fmla="*/ 829732 h 829732"/>
              </a:gdLst>
              <a:ahLst/>
              <a:cxnLst>
                <a:cxn ang="0">
                  <a:pos x="655" y="0"/>
                </a:cxn>
                <a:cxn ang="0">
                  <a:pos x="0" y="0"/>
                </a:cxn>
                <a:cxn ang="0">
                  <a:pos x="27" y="64"/>
                </a:cxn>
                <a:cxn ang="0">
                  <a:pos x="93" y="440"/>
                </a:cxn>
                <a:cxn ang="0">
                  <a:pos x="27" y="815"/>
                </a:cxn>
                <a:cxn ang="0">
                  <a:pos x="0" y="880"/>
                </a:cxn>
                <a:cxn ang="0">
                  <a:pos x="655" y="880"/>
                </a:cxn>
                <a:cxn ang="0">
                  <a:pos x="627" y="815"/>
                </a:cxn>
                <a:cxn ang="0">
                  <a:pos x="561" y="440"/>
                </a:cxn>
                <a:cxn ang="0">
                  <a:pos x="627" y="64"/>
                </a:cxn>
              </a:cxnLst>
              <a:rect l="txL" t="txT" r="txR" b="txB"/>
              <a:pathLst>
                <a:path w="617138" h="829732">
                  <a:moveTo>
                    <a:pt x="617138" y="0"/>
                  </a:moveTo>
                  <a:lnTo>
                    <a:pt x="0" y="0"/>
                  </a:lnTo>
                  <a:lnTo>
                    <a:pt x="26030" y="60518"/>
                  </a:lnTo>
                  <a:cubicBezTo>
                    <a:pt x="66820" y="172703"/>
                    <a:pt x="88434" y="292445"/>
                    <a:pt x="88434" y="414866"/>
                  </a:cubicBezTo>
                  <a:cubicBezTo>
                    <a:pt x="88434" y="537287"/>
                    <a:pt x="66820" y="657029"/>
                    <a:pt x="26030" y="769214"/>
                  </a:cubicBezTo>
                  <a:lnTo>
                    <a:pt x="0" y="829732"/>
                  </a:lnTo>
                  <a:lnTo>
                    <a:pt x="617138" y="829732"/>
                  </a:lnTo>
                  <a:lnTo>
                    <a:pt x="591109" y="769214"/>
                  </a:lnTo>
                  <a:cubicBezTo>
                    <a:pt x="550319" y="657029"/>
                    <a:pt x="528704" y="537287"/>
                    <a:pt x="528704" y="414866"/>
                  </a:cubicBezTo>
                  <a:cubicBezTo>
                    <a:pt x="528704" y="292445"/>
                    <a:pt x="550319" y="172703"/>
                    <a:pt x="591109" y="60518"/>
                  </a:cubicBezTo>
                  <a:close/>
                </a:path>
              </a:pathLst>
            </a:custGeom>
            <a:solidFill>
              <a:srgbClr val="C9E9F7"/>
            </a:solidFill>
            <a:ln w="12700">
              <a:noFill/>
            </a:ln>
          </p:spPr>
          <p:txBody>
            <a:bodyPr anchor="b" anchorCtr="0"/>
            <a:p>
              <a:pPr algn="ctr"/>
              <a:r>
                <a:rPr lang="en-US" altLang="zh-CN" dirty="0">
                  <a:solidFill>
                    <a:srgbClr val="FEFFFF"/>
                  </a:solidFill>
                  <a:latin typeface="Arial" panose="020B0604020202020204" pitchFamily="34" charset="0"/>
                  <a:ea typeface="幼圆" pitchFamily="49" charset="-122"/>
                </a:rPr>
                <a:t>C</a:t>
              </a:r>
              <a:endParaRPr lang="zh-CN" altLang="en-US" dirty="0">
                <a:solidFill>
                  <a:srgbClr val="FEFFFF"/>
                </a:solidFill>
                <a:latin typeface="Arial" panose="020B0604020202020204" pitchFamily="34" charset="0"/>
                <a:ea typeface="幼圆" pitchFamily="49" charset="-122"/>
              </a:endParaRPr>
            </a:p>
          </p:txBody>
        </p:sp>
        <p:sp>
          <p:nvSpPr>
            <p:cNvPr id="30730" name="MH_SubTitle_5"/>
            <p:cNvSpPr/>
            <p:nvPr/>
          </p:nvSpPr>
          <p:spPr>
            <a:xfrm>
              <a:off x="9753" y="3265"/>
              <a:ext cx="2175" cy="2173"/>
            </a:xfrm>
            <a:prstGeom prst="ellipse">
              <a:avLst/>
            </a:prstGeom>
            <a:solidFill>
              <a:srgbClr val="69C1E9"/>
            </a:solidFill>
            <a:ln w="12700">
              <a:noFill/>
            </a:ln>
          </p:spPr>
          <p:txBody>
            <a:bodyPr lIns="0" tIns="0" rIns="0" bIns="0" anchor="ctr" anchorCtr="0"/>
            <a:p>
              <a:pPr algn="ctr"/>
              <a:r>
                <a:rPr lang="zh-CN" altLang="zh-CN" dirty="0">
                  <a:solidFill>
                    <a:srgbClr val="000000"/>
                  </a:solidFill>
                  <a:latin typeface="宋体" panose="02010600030101010101" pitchFamily="2" charset="-122"/>
                  <a:sym typeface="Arial" panose="020B0604020202020204" pitchFamily="34" charset="0"/>
                </a:rPr>
                <a:t>博览与精读相结合</a:t>
              </a:r>
              <a:endParaRPr lang="zh-CN" altLang="en-US" dirty="0">
                <a:solidFill>
                  <a:srgbClr val="FEFFFF"/>
                </a:solidFill>
                <a:latin typeface="Arial" panose="020B0604020202020204" pitchFamily="34" charset="0"/>
                <a:ea typeface="幼圆" pitchFamily="49" charset="-122"/>
              </a:endParaRPr>
            </a:p>
          </p:txBody>
        </p:sp>
        <p:sp>
          <p:nvSpPr>
            <p:cNvPr id="30731" name="MH_Other_6"/>
            <p:cNvSpPr/>
            <p:nvPr/>
          </p:nvSpPr>
          <p:spPr>
            <a:xfrm>
              <a:off x="10313" y="5933"/>
              <a:ext cx="1055" cy="55"/>
            </a:xfrm>
            <a:prstGeom prst="rect">
              <a:avLst/>
            </a:prstGeom>
            <a:solidFill>
              <a:srgbClr val="21A3DD"/>
            </a:solidFill>
            <a:ln w="12700">
              <a:noFill/>
            </a:ln>
          </p:spPr>
          <p:txBody>
            <a:bodyPr anchor="ctr" anchorCtr="0"/>
            <a:p>
              <a:pPr algn="ctr"/>
              <a:endParaRPr lang="zh-CN" altLang="en-US" dirty="0">
                <a:solidFill>
                  <a:srgbClr val="FFFFFF"/>
                </a:solidFill>
                <a:latin typeface="Arial" panose="020B0604020202020204" pitchFamily="34" charset="0"/>
                <a:ea typeface="幼圆" pitchFamily="49" charset="-122"/>
              </a:endParaRPr>
            </a:p>
          </p:txBody>
        </p:sp>
        <p:sp>
          <p:nvSpPr>
            <p:cNvPr id="30732" name="MH_Other_7"/>
            <p:cNvSpPr/>
            <p:nvPr/>
          </p:nvSpPr>
          <p:spPr>
            <a:xfrm>
              <a:off x="5953" y="3103"/>
              <a:ext cx="2495" cy="2493"/>
            </a:xfrm>
            <a:custGeom>
              <a:avLst/>
              <a:gdLst/>
              <a:ahLst/>
              <a:cxnLst>
                <a:cxn ang="16200000">
                  <a:pos x="1247" y="0"/>
                </a:cxn>
                <a:cxn ang="16200000">
                  <a:pos x="365" y="365"/>
                </a:cxn>
                <a:cxn ang="10800000">
                  <a:pos x="0" y="1246"/>
                </a:cxn>
                <a:cxn ang="5400000">
                  <a:pos x="365" y="2127"/>
                </a:cxn>
                <a:cxn ang="5400000">
                  <a:pos x="1247" y="2493"/>
                </a:cxn>
                <a:cxn ang="5400000">
                  <a:pos x="2129" y="2127"/>
                </a:cxn>
                <a:cxn ang="0">
                  <a:pos x="2495" y="1246"/>
                </a:cxn>
                <a:cxn ang="16200000">
                  <a:pos x="2129" y="365"/>
                </a:cxn>
              </a:cxnLst>
              <a:pathLst>
                <a:path w="2495" h="2493">
                  <a:moveTo>
                    <a:pt x="0" y="1246"/>
                  </a:moveTo>
                  <a:cubicBezTo>
                    <a:pt x="0" y="558"/>
                    <a:pt x="558" y="0"/>
                    <a:pt x="1247" y="0"/>
                  </a:cubicBezTo>
                  <a:cubicBezTo>
                    <a:pt x="1936" y="0"/>
                    <a:pt x="2494" y="558"/>
                    <a:pt x="2494" y="1246"/>
                  </a:cubicBezTo>
                  <a:cubicBezTo>
                    <a:pt x="2494" y="1934"/>
                    <a:pt x="1936" y="2492"/>
                    <a:pt x="1247" y="2492"/>
                  </a:cubicBezTo>
                  <a:cubicBezTo>
                    <a:pt x="558" y="2492"/>
                    <a:pt x="0" y="1934"/>
                    <a:pt x="0" y="1246"/>
                  </a:cubicBezTo>
                  <a:close/>
                  <a:moveTo>
                    <a:pt x="61" y="1246"/>
                  </a:moveTo>
                  <a:cubicBezTo>
                    <a:pt x="61" y="1900"/>
                    <a:pt x="592" y="2431"/>
                    <a:pt x="1247" y="2431"/>
                  </a:cubicBezTo>
                  <a:cubicBezTo>
                    <a:pt x="1902" y="2431"/>
                    <a:pt x="2433" y="1900"/>
                    <a:pt x="2433" y="1246"/>
                  </a:cubicBezTo>
                  <a:cubicBezTo>
                    <a:pt x="2433" y="592"/>
                    <a:pt x="1902" y="61"/>
                    <a:pt x="1247" y="61"/>
                  </a:cubicBezTo>
                  <a:cubicBezTo>
                    <a:pt x="592" y="61"/>
                    <a:pt x="61" y="592"/>
                    <a:pt x="61" y="1246"/>
                  </a:cubicBezTo>
                  <a:close/>
                </a:path>
              </a:pathLst>
            </a:custGeom>
            <a:solidFill>
              <a:srgbClr val="B3ECD5"/>
            </a:solidFill>
            <a:ln w="12700">
              <a:noFill/>
            </a:ln>
          </p:spPr>
          <p:txBody>
            <a:bodyPr/>
            <a:p>
              <a:endParaRPr lang="zh-CN" altLang="en-US"/>
            </a:p>
          </p:txBody>
        </p:sp>
        <p:sp>
          <p:nvSpPr>
            <p:cNvPr id="30733" name="MH_Other_8"/>
            <p:cNvSpPr/>
            <p:nvPr/>
          </p:nvSpPr>
          <p:spPr>
            <a:xfrm flipH="1">
              <a:off x="6873" y="5048"/>
              <a:ext cx="655" cy="880"/>
            </a:xfrm>
            <a:custGeom>
              <a:avLst/>
              <a:gdLst>
                <a:gd name="txL" fmla="*/ 0 w 617138"/>
                <a:gd name="txT" fmla="*/ 0 h 829732"/>
                <a:gd name="txR" fmla="*/ 617138 w 617138"/>
                <a:gd name="txB" fmla="*/ 829732 h 829732"/>
              </a:gdLst>
              <a:ahLst/>
              <a:cxnLst>
                <a:cxn ang="0">
                  <a:pos x="655" y="0"/>
                </a:cxn>
                <a:cxn ang="0">
                  <a:pos x="0" y="0"/>
                </a:cxn>
                <a:cxn ang="0">
                  <a:pos x="27" y="64"/>
                </a:cxn>
                <a:cxn ang="0">
                  <a:pos x="93" y="440"/>
                </a:cxn>
                <a:cxn ang="0">
                  <a:pos x="27" y="815"/>
                </a:cxn>
                <a:cxn ang="0">
                  <a:pos x="0" y="880"/>
                </a:cxn>
                <a:cxn ang="0">
                  <a:pos x="655" y="880"/>
                </a:cxn>
                <a:cxn ang="0">
                  <a:pos x="627" y="815"/>
                </a:cxn>
                <a:cxn ang="0">
                  <a:pos x="561" y="440"/>
                </a:cxn>
                <a:cxn ang="0">
                  <a:pos x="627" y="64"/>
                </a:cxn>
              </a:cxnLst>
              <a:rect l="txL" t="txT" r="txR" b="txB"/>
              <a:pathLst>
                <a:path w="617138" h="829732">
                  <a:moveTo>
                    <a:pt x="617138" y="0"/>
                  </a:moveTo>
                  <a:lnTo>
                    <a:pt x="0" y="0"/>
                  </a:lnTo>
                  <a:lnTo>
                    <a:pt x="26030" y="60518"/>
                  </a:lnTo>
                  <a:cubicBezTo>
                    <a:pt x="66820" y="172703"/>
                    <a:pt x="88434" y="292445"/>
                    <a:pt x="88434" y="414866"/>
                  </a:cubicBezTo>
                  <a:cubicBezTo>
                    <a:pt x="88434" y="537287"/>
                    <a:pt x="66820" y="657029"/>
                    <a:pt x="26030" y="769214"/>
                  </a:cubicBezTo>
                  <a:lnTo>
                    <a:pt x="0" y="829732"/>
                  </a:lnTo>
                  <a:lnTo>
                    <a:pt x="617138" y="829732"/>
                  </a:lnTo>
                  <a:lnTo>
                    <a:pt x="591109" y="769214"/>
                  </a:lnTo>
                  <a:cubicBezTo>
                    <a:pt x="550319" y="657029"/>
                    <a:pt x="528704" y="537287"/>
                    <a:pt x="528704" y="414866"/>
                  </a:cubicBezTo>
                  <a:cubicBezTo>
                    <a:pt x="528704" y="292445"/>
                    <a:pt x="550319" y="172703"/>
                    <a:pt x="591109" y="60518"/>
                  </a:cubicBezTo>
                  <a:close/>
                </a:path>
              </a:pathLst>
            </a:custGeom>
            <a:solidFill>
              <a:srgbClr val="B3ECD5"/>
            </a:solidFill>
            <a:ln w="12700">
              <a:noFill/>
            </a:ln>
          </p:spPr>
          <p:txBody>
            <a:bodyPr anchor="b" anchorCtr="0"/>
            <a:p>
              <a:pPr algn="ctr"/>
              <a:r>
                <a:rPr lang="en-US" altLang="zh-CN" dirty="0">
                  <a:solidFill>
                    <a:srgbClr val="FEFFFF"/>
                  </a:solidFill>
                  <a:latin typeface="Arial" panose="020B0604020202020204" pitchFamily="34" charset="0"/>
                  <a:ea typeface="幼圆" pitchFamily="49" charset="-122"/>
                </a:rPr>
                <a:t>B</a:t>
              </a:r>
              <a:endParaRPr lang="zh-CN" altLang="en-US" dirty="0">
                <a:solidFill>
                  <a:srgbClr val="FEFFFF"/>
                </a:solidFill>
                <a:latin typeface="Arial" panose="020B0604020202020204" pitchFamily="34" charset="0"/>
                <a:ea typeface="幼圆" pitchFamily="49" charset="-122"/>
              </a:endParaRPr>
            </a:p>
          </p:txBody>
        </p:sp>
        <p:sp>
          <p:nvSpPr>
            <p:cNvPr id="30734" name="MH_SubTitle_3"/>
            <p:cNvSpPr/>
            <p:nvPr/>
          </p:nvSpPr>
          <p:spPr>
            <a:xfrm>
              <a:off x="6113" y="3263"/>
              <a:ext cx="2175" cy="2173"/>
            </a:xfrm>
            <a:prstGeom prst="ellipse">
              <a:avLst/>
            </a:prstGeom>
            <a:solidFill>
              <a:srgbClr val="40D096"/>
            </a:solidFill>
            <a:ln w="12700">
              <a:noFill/>
            </a:ln>
          </p:spPr>
          <p:txBody>
            <a:bodyPr lIns="0" tIns="0" rIns="0" bIns="0" anchor="ctr" anchorCtr="0"/>
            <a:p>
              <a:pPr algn="ctr"/>
              <a:r>
                <a:rPr lang="zh-CN" altLang="zh-CN" dirty="0">
                  <a:solidFill>
                    <a:srgbClr val="000000"/>
                  </a:solidFill>
                  <a:latin typeface="宋体" panose="02010600030101010101" pitchFamily="2" charset="-122"/>
                  <a:sym typeface="Arial" panose="020B0604020202020204" pitchFamily="34" charset="0"/>
                </a:rPr>
                <a:t>理论与实际相结合</a:t>
              </a:r>
              <a:endParaRPr lang="zh-CN" altLang="en-US" dirty="0">
                <a:solidFill>
                  <a:srgbClr val="FEFFFF"/>
                </a:solidFill>
                <a:latin typeface="Arial" panose="020B0604020202020204" pitchFamily="34" charset="0"/>
                <a:ea typeface="幼圆" pitchFamily="49" charset="-122"/>
              </a:endParaRPr>
            </a:p>
          </p:txBody>
        </p:sp>
        <p:sp>
          <p:nvSpPr>
            <p:cNvPr id="30735" name="MH_Other_9"/>
            <p:cNvSpPr/>
            <p:nvPr/>
          </p:nvSpPr>
          <p:spPr>
            <a:xfrm>
              <a:off x="6673" y="5928"/>
              <a:ext cx="1055" cy="58"/>
            </a:xfrm>
            <a:prstGeom prst="rect">
              <a:avLst/>
            </a:prstGeom>
            <a:solidFill>
              <a:srgbClr val="40D096"/>
            </a:solidFill>
            <a:ln w="12700">
              <a:noFill/>
            </a:ln>
          </p:spPr>
          <p:txBody>
            <a:bodyPr anchor="ctr" anchorCtr="0"/>
            <a:p>
              <a:pPr algn="ctr"/>
              <a:endParaRPr lang="zh-CN" altLang="en-US" dirty="0">
                <a:solidFill>
                  <a:srgbClr val="FFFFFF"/>
                </a:solidFill>
                <a:latin typeface="Arial" panose="020B0604020202020204" pitchFamily="34" charset="0"/>
                <a:ea typeface="幼圆" pitchFamily="49" charset="-122"/>
              </a:endParaRPr>
            </a:p>
          </p:txBody>
        </p:sp>
        <p:sp>
          <p:nvSpPr>
            <p:cNvPr id="30736" name="MH_Other_10"/>
            <p:cNvSpPr/>
            <p:nvPr/>
          </p:nvSpPr>
          <p:spPr>
            <a:xfrm>
              <a:off x="2313" y="3103"/>
              <a:ext cx="2495" cy="2493"/>
            </a:xfrm>
            <a:custGeom>
              <a:avLst/>
              <a:gdLst/>
              <a:ahLst/>
              <a:cxnLst>
                <a:cxn ang="16200000">
                  <a:pos x="1247" y="0"/>
                </a:cxn>
                <a:cxn ang="16200000">
                  <a:pos x="365" y="365"/>
                </a:cxn>
                <a:cxn ang="10800000">
                  <a:pos x="0" y="1246"/>
                </a:cxn>
                <a:cxn ang="5400000">
                  <a:pos x="365" y="2127"/>
                </a:cxn>
                <a:cxn ang="5400000">
                  <a:pos x="1247" y="2493"/>
                </a:cxn>
                <a:cxn ang="5400000">
                  <a:pos x="2129" y="2127"/>
                </a:cxn>
                <a:cxn ang="0">
                  <a:pos x="2495" y="1246"/>
                </a:cxn>
                <a:cxn ang="16200000">
                  <a:pos x="2129" y="365"/>
                </a:cxn>
              </a:cxnLst>
              <a:pathLst>
                <a:path w="2495" h="2493">
                  <a:moveTo>
                    <a:pt x="0" y="1246"/>
                  </a:moveTo>
                  <a:cubicBezTo>
                    <a:pt x="0" y="558"/>
                    <a:pt x="558" y="0"/>
                    <a:pt x="1247" y="0"/>
                  </a:cubicBezTo>
                  <a:cubicBezTo>
                    <a:pt x="1936" y="0"/>
                    <a:pt x="2494" y="558"/>
                    <a:pt x="2494" y="1246"/>
                  </a:cubicBezTo>
                  <a:cubicBezTo>
                    <a:pt x="2494" y="1934"/>
                    <a:pt x="1936" y="2492"/>
                    <a:pt x="1247" y="2492"/>
                  </a:cubicBezTo>
                  <a:cubicBezTo>
                    <a:pt x="558" y="2492"/>
                    <a:pt x="0" y="1934"/>
                    <a:pt x="0" y="1246"/>
                  </a:cubicBezTo>
                  <a:close/>
                  <a:moveTo>
                    <a:pt x="61" y="1246"/>
                  </a:moveTo>
                  <a:cubicBezTo>
                    <a:pt x="61" y="1900"/>
                    <a:pt x="592" y="2431"/>
                    <a:pt x="1247" y="2431"/>
                  </a:cubicBezTo>
                  <a:cubicBezTo>
                    <a:pt x="1902" y="2431"/>
                    <a:pt x="2433" y="1900"/>
                    <a:pt x="2433" y="1246"/>
                  </a:cubicBezTo>
                  <a:cubicBezTo>
                    <a:pt x="2433" y="592"/>
                    <a:pt x="1902" y="61"/>
                    <a:pt x="1247" y="61"/>
                  </a:cubicBezTo>
                  <a:cubicBezTo>
                    <a:pt x="592" y="61"/>
                    <a:pt x="61" y="592"/>
                    <a:pt x="61" y="1246"/>
                  </a:cubicBezTo>
                  <a:close/>
                </a:path>
              </a:pathLst>
            </a:custGeom>
            <a:solidFill>
              <a:srgbClr val="A5EAE9"/>
            </a:solidFill>
            <a:ln w="12700">
              <a:noFill/>
            </a:ln>
          </p:spPr>
          <p:txBody>
            <a:bodyPr/>
            <a:p>
              <a:endParaRPr lang="zh-CN" altLang="en-US"/>
            </a:p>
          </p:txBody>
        </p:sp>
        <p:sp>
          <p:nvSpPr>
            <p:cNvPr id="30737" name="MH_Other_11"/>
            <p:cNvSpPr/>
            <p:nvPr/>
          </p:nvSpPr>
          <p:spPr>
            <a:xfrm flipH="1">
              <a:off x="3233" y="5048"/>
              <a:ext cx="655" cy="880"/>
            </a:xfrm>
            <a:custGeom>
              <a:avLst/>
              <a:gdLst>
                <a:gd name="txL" fmla="*/ 0 w 617138"/>
                <a:gd name="txT" fmla="*/ 0 h 829732"/>
                <a:gd name="txR" fmla="*/ 617138 w 617138"/>
                <a:gd name="txB" fmla="*/ 829732 h 829732"/>
              </a:gdLst>
              <a:ahLst/>
              <a:cxnLst>
                <a:cxn ang="0">
                  <a:pos x="655" y="0"/>
                </a:cxn>
                <a:cxn ang="0">
                  <a:pos x="0" y="0"/>
                </a:cxn>
                <a:cxn ang="0">
                  <a:pos x="27" y="64"/>
                </a:cxn>
                <a:cxn ang="0">
                  <a:pos x="93" y="440"/>
                </a:cxn>
                <a:cxn ang="0">
                  <a:pos x="27" y="815"/>
                </a:cxn>
                <a:cxn ang="0">
                  <a:pos x="0" y="880"/>
                </a:cxn>
                <a:cxn ang="0">
                  <a:pos x="655" y="880"/>
                </a:cxn>
                <a:cxn ang="0">
                  <a:pos x="627" y="815"/>
                </a:cxn>
                <a:cxn ang="0">
                  <a:pos x="561" y="440"/>
                </a:cxn>
                <a:cxn ang="0">
                  <a:pos x="627" y="64"/>
                </a:cxn>
              </a:cxnLst>
              <a:rect l="txL" t="txT" r="txR" b="txB"/>
              <a:pathLst>
                <a:path w="617138" h="829732">
                  <a:moveTo>
                    <a:pt x="617138" y="0"/>
                  </a:moveTo>
                  <a:lnTo>
                    <a:pt x="0" y="0"/>
                  </a:lnTo>
                  <a:lnTo>
                    <a:pt x="26030" y="60518"/>
                  </a:lnTo>
                  <a:cubicBezTo>
                    <a:pt x="66820" y="172703"/>
                    <a:pt x="88434" y="292445"/>
                    <a:pt x="88434" y="414866"/>
                  </a:cubicBezTo>
                  <a:cubicBezTo>
                    <a:pt x="88434" y="537287"/>
                    <a:pt x="66820" y="657029"/>
                    <a:pt x="26030" y="769214"/>
                  </a:cubicBezTo>
                  <a:lnTo>
                    <a:pt x="0" y="829732"/>
                  </a:lnTo>
                  <a:lnTo>
                    <a:pt x="617138" y="829732"/>
                  </a:lnTo>
                  <a:lnTo>
                    <a:pt x="591109" y="769214"/>
                  </a:lnTo>
                  <a:cubicBezTo>
                    <a:pt x="550319" y="657029"/>
                    <a:pt x="528704" y="537287"/>
                    <a:pt x="528704" y="414866"/>
                  </a:cubicBezTo>
                  <a:cubicBezTo>
                    <a:pt x="528704" y="292445"/>
                    <a:pt x="550319" y="172703"/>
                    <a:pt x="591109" y="60518"/>
                  </a:cubicBezTo>
                  <a:close/>
                </a:path>
              </a:pathLst>
            </a:custGeom>
            <a:solidFill>
              <a:srgbClr val="A5EAE9"/>
            </a:solidFill>
            <a:ln w="12700">
              <a:noFill/>
            </a:ln>
          </p:spPr>
          <p:txBody>
            <a:bodyPr anchor="b" anchorCtr="0"/>
            <a:p>
              <a:pPr algn="ctr"/>
              <a:r>
                <a:rPr lang="en-US" altLang="zh-CN" dirty="0">
                  <a:solidFill>
                    <a:srgbClr val="FEFFFF"/>
                  </a:solidFill>
                  <a:latin typeface="Arial" panose="020B0604020202020204" pitchFamily="34" charset="0"/>
                  <a:ea typeface="幼圆" pitchFamily="49" charset="-122"/>
                </a:rPr>
                <a:t>A</a:t>
              </a:r>
              <a:endParaRPr lang="zh-CN" altLang="en-US" dirty="0">
                <a:solidFill>
                  <a:srgbClr val="FEFFFF"/>
                </a:solidFill>
                <a:latin typeface="Arial" panose="020B0604020202020204" pitchFamily="34" charset="0"/>
                <a:ea typeface="幼圆" pitchFamily="49" charset="-122"/>
              </a:endParaRPr>
            </a:p>
          </p:txBody>
        </p:sp>
        <p:sp>
          <p:nvSpPr>
            <p:cNvPr id="30738" name="MH_SubTitle_1"/>
            <p:cNvSpPr/>
            <p:nvPr/>
          </p:nvSpPr>
          <p:spPr>
            <a:xfrm>
              <a:off x="2473" y="3263"/>
              <a:ext cx="2175" cy="2173"/>
            </a:xfrm>
            <a:prstGeom prst="ellipse">
              <a:avLst/>
            </a:prstGeom>
            <a:solidFill>
              <a:srgbClr val="2CBEBB"/>
            </a:solidFill>
            <a:ln w="12700">
              <a:noFill/>
            </a:ln>
          </p:spPr>
          <p:txBody>
            <a:bodyPr lIns="0" tIns="0" rIns="0" bIns="0" anchor="ctr" anchorCtr="0"/>
            <a:p>
              <a:pPr algn="ctr"/>
              <a:r>
                <a:rPr lang="zh-CN" altLang="zh-CN" dirty="0">
                  <a:solidFill>
                    <a:srgbClr val="000000"/>
                  </a:solidFill>
                  <a:latin typeface="宋体" panose="02010600030101010101" pitchFamily="2" charset="-122"/>
                  <a:sym typeface="Arial" panose="020B0604020202020204" pitchFamily="34" charset="0"/>
                </a:rPr>
                <a:t>教学与自学相结合</a:t>
              </a:r>
              <a:endParaRPr lang="zh-CN" altLang="zh-CN" dirty="0">
                <a:solidFill>
                  <a:srgbClr val="000000"/>
                </a:solidFill>
                <a:latin typeface="宋体" panose="02010600030101010101" pitchFamily="2" charset="-122"/>
              </a:endParaRPr>
            </a:p>
            <a:p>
              <a:pPr algn="ctr"/>
              <a:endParaRPr lang="zh-CN" altLang="en-US" dirty="0">
                <a:solidFill>
                  <a:srgbClr val="FEFFFF"/>
                </a:solidFill>
                <a:latin typeface="Arial" panose="020B0604020202020204" pitchFamily="34" charset="0"/>
                <a:ea typeface="幼圆" pitchFamily="49" charset="-122"/>
              </a:endParaRPr>
            </a:p>
          </p:txBody>
        </p:sp>
        <p:sp>
          <p:nvSpPr>
            <p:cNvPr id="30739" name="MH_Other_12"/>
            <p:cNvSpPr/>
            <p:nvPr/>
          </p:nvSpPr>
          <p:spPr>
            <a:xfrm>
              <a:off x="3033" y="5928"/>
              <a:ext cx="1055" cy="58"/>
            </a:xfrm>
            <a:prstGeom prst="rect">
              <a:avLst/>
            </a:prstGeom>
            <a:solidFill>
              <a:srgbClr val="2CBEBB"/>
            </a:solidFill>
            <a:ln w="12700">
              <a:noFill/>
            </a:ln>
          </p:spPr>
          <p:txBody>
            <a:bodyPr anchor="ctr" anchorCtr="0"/>
            <a:p>
              <a:pPr algn="ctr"/>
              <a:endParaRPr lang="zh-CN" altLang="en-US" dirty="0">
                <a:solidFill>
                  <a:srgbClr val="FFFFFF"/>
                </a:solidFill>
                <a:latin typeface="Arial" panose="020B0604020202020204" pitchFamily="34" charset="0"/>
                <a:ea typeface="幼圆" pitchFamily="49" charset="-122"/>
              </a:endParaRPr>
            </a:p>
          </p:txBody>
        </p:sp>
        <p:sp>
          <p:nvSpPr>
            <p:cNvPr id="30740" name="MH_Other_13"/>
            <p:cNvSpPr/>
            <p:nvPr/>
          </p:nvSpPr>
          <p:spPr>
            <a:xfrm>
              <a:off x="4133" y="5888"/>
              <a:ext cx="2495" cy="2493"/>
            </a:xfrm>
            <a:custGeom>
              <a:avLst/>
              <a:gdLst/>
              <a:ahLst/>
              <a:cxnLst>
                <a:cxn ang="16200000">
                  <a:pos x="1247" y="0"/>
                </a:cxn>
                <a:cxn ang="16200000">
                  <a:pos x="365" y="365"/>
                </a:cxn>
                <a:cxn ang="10800000">
                  <a:pos x="0" y="1246"/>
                </a:cxn>
                <a:cxn ang="5400000">
                  <a:pos x="365" y="2127"/>
                </a:cxn>
                <a:cxn ang="5400000">
                  <a:pos x="1247" y="2493"/>
                </a:cxn>
                <a:cxn ang="5400000">
                  <a:pos x="2129" y="2127"/>
                </a:cxn>
                <a:cxn ang="0">
                  <a:pos x="2495" y="1246"/>
                </a:cxn>
                <a:cxn ang="16200000">
                  <a:pos x="2129" y="365"/>
                </a:cxn>
              </a:cxnLst>
              <a:pathLst>
                <a:path w="2495" h="2493">
                  <a:moveTo>
                    <a:pt x="0" y="1246"/>
                  </a:moveTo>
                  <a:cubicBezTo>
                    <a:pt x="0" y="558"/>
                    <a:pt x="558" y="0"/>
                    <a:pt x="1247" y="0"/>
                  </a:cubicBezTo>
                  <a:cubicBezTo>
                    <a:pt x="1936" y="0"/>
                    <a:pt x="2494" y="558"/>
                    <a:pt x="2494" y="1246"/>
                  </a:cubicBezTo>
                  <a:cubicBezTo>
                    <a:pt x="2494" y="1934"/>
                    <a:pt x="1936" y="2492"/>
                    <a:pt x="1247" y="2492"/>
                  </a:cubicBezTo>
                  <a:cubicBezTo>
                    <a:pt x="558" y="2492"/>
                    <a:pt x="0" y="1934"/>
                    <a:pt x="0" y="1246"/>
                  </a:cubicBezTo>
                  <a:close/>
                  <a:moveTo>
                    <a:pt x="61" y="1246"/>
                  </a:moveTo>
                  <a:cubicBezTo>
                    <a:pt x="61" y="1900"/>
                    <a:pt x="592" y="2431"/>
                    <a:pt x="1247" y="2431"/>
                  </a:cubicBezTo>
                  <a:cubicBezTo>
                    <a:pt x="1902" y="2431"/>
                    <a:pt x="2433" y="1900"/>
                    <a:pt x="2433" y="1246"/>
                  </a:cubicBezTo>
                  <a:cubicBezTo>
                    <a:pt x="2433" y="592"/>
                    <a:pt x="1902" y="61"/>
                    <a:pt x="1247" y="61"/>
                  </a:cubicBezTo>
                  <a:cubicBezTo>
                    <a:pt x="592" y="61"/>
                    <a:pt x="61" y="592"/>
                    <a:pt x="61" y="1246"/>
                  </a:cubicBezTo>
                  <a:close/>
                </a:path>
              </a:pathLst>
            </a:custGeom>
            <a:solidFill>
              <a:srgbClr val="FFE5A2"/>
            </a:solidFill>
            <a:ln w="12700">
              <a:noFill/>
            </a:ln>
          </p:spPr>
          <p:txBody>
            <a:bodyPr/>
            <a:p>
              <a:endParaRPr lang="zh-CN" altLang="en-US"/>
            </a:p>
          </p:txBody>
        </p:sp>
        <p:sp>
          <p:nvSpPr>
            <p:cNvPr id="30741" name="MH_Other_14"/>
            <p:cNvSpPr/>
            <p:nvPr/>
          </p:nvSpPr>
          <p:spPr>
            <a:xfrm flipH="1">
              <a:off x="5053" y="7835"/>
              <a:ext cx="655" cy="880"/>
            </a:xfrm>
            <a:custGeom>
              <a:avLst/>
              <a:gdLst>
                <a:gd name="txL" fmla="*/ 0 w 617138"/>
                <a:gd name="txT" fmla="*/ 0 h 829732"/>
                <a:gd name="txR" fmla="*/ 617138 w 617138"/>
                <a:gd name="txB" fmla="*/ 829732 h 829732"/>
              </a:gdLst>
              <a:ahLst/>
              <a:cxnLst>
                <a:cxn ang="0">
                  <a:pos x="655" y="0"/>
                </a:cxn>
                <a:cxn ang="0">
                  <a:pos x="0" y="0"/>
                </a:cxn>
                <a:cxn ang="0">
                  <a:pos x="27" y="64"/>
                </a:cxn>
                <a:cxn ang="0">
                  <a:pos x="93" y="440"/>
                </a:cxn>
                <a:cxn ang="0">
                  <a:pos x="27" y="815"/>
                </a:cxn>
                <a:cxn ang="0">
                  <a:pos x="0" y="880"/>
                </a:cxn>
                <a:cxn ang="0">
                  <a:pos x="655" y="880"/>
                </a:cxn>
                <a:cxn ang="0">
                  <a:pos x="627" y="815"/>
                </a:cxn>
                <a:cxn ang="0">
                  <a:pos x="561" y="440"/>
                </a:cxn>
                <a:cxn ang="0">
                  <a:pos x="627" y="64"/>
                </a:cxn>
              </a:cxnLst>
              <a:rect l="txL" t="txT" r="txR" b="txB"/>
              <a:pathLst>
                <a:path w="617138" h="829732">
                  <a:moveTo>
                    <a:pt x="617138" y="0"/>
                  </a:moveTo>
                  <a:lnTo>
                    <a:pt x="0" y="0"/>
                  </a:lnTo>
                  <a:lnTo>
                    <a:pt x="26030" y="60518"/>
                  </a:lnTo>
                  <a:cubicBezTo>
                    <a:pt x="66820" y="172703"/>
                    <a:pt x="88434" y="292445"/>
                    <a:pt x="88434" y="414866"/>
                  </a:cubicBezTo>
                  <a:cubicBezTo>
                    <a:pt x="88434" y="537287"/>
                    <a:pt x="66820" y="657029"/>
                    <a:pt x="26030" y="769214"/>
                  </a:cubicBezTo>
                  <a:lnTo>
                    <a:pt x="0" y="829732"/>
                  </a:lnTo>
                  <a:lnTo>
                    <a:pt x="617138" y="829732"/>
                  </a:lnTo>
                  <a:lnTo>
                    <a:pt x="591109" y="769214"/>
                  </a:lnTo>
                  <a:cubicBezTo>
                    <a:pt x="550319" y="657029"/>
                    <a:pt x="528704" y="537287"/>
                    <a:pt x="528704" y="414866"/>
                  </a:cubicBezTo>
                  <a:cubicBezTo>
                    <a:pt x="528704" y="292445"/>
                    <a:pt x="550319" y="172703"/>
                    <a:pt x="591109" y="60518"/>
                  </a:cubicBezTo>
                  <a:close/>
                </a:path>
              </a:pathLst>
            </a:custGeom>
            <a:solidFill>
              <a:srgbClr val="FFE5A2"/>
            </a:solidFill>
            <a:ln w="12700">
              <a:noFill/>
            </a:ln>
          </p:spPr>
          <p:txBody>
            <a:bodyPr anchor="b" anchorCtr="0"/>
            <a:p>
              <a:pPr algn="ctr"/>
              <a:r>
                <a:rPr lang="en-US" altLang="zh-CN" dirty="0">
                  <a:solidFill>
                    <a:srgbClr val="FEFFFF"/>
                  </a:solidFill>
                  <a:latin typeface="Arial" panose="020B0604020202020204" pitchFamily="34" charset="0"/>
                  <a:ea typeface="幼圆" pitchFamily="49" charset="-122"/>
                </a:rPr>
                <a:t>D</a:t>
              </a:r>
              <a:endParaRPr lang="zh-CN" altLang="en-US" dirty="0">
                <a:solidFill>
                  <a:srgbClr val="FEFFFF"/>
                </a:solidFill>
                <a:latin typeface="Arial" panose="020B0604020202020204" pitchFamily="34" charset="0"/>
                <a:ea typeface="幼圆" pitchFamily="49" charset="-122"/>
              </a:endParaRPr>
            </a:p>
          </p:txBody>
        </p:sp>
        <p:sp>
          <p:nvSpPr>
            <p:cNvPr id="30742" name="MH_SubTitle_2"/>
            <p:cNvSpPr/>
            <p:nvPr/>
          </p:nvSpPr>
          <p:spPr>
            <a:xfrm>
              <a:off x="4293" y="6048"/>
              <a:ext cx="2175" cy="2173"/>
            </a:xfrm>
            <a:prstGeom prst="ellipse">
              <a:avLst/>
            </a:prstGeom>
            <a:solidFill>
              <a:srgbClr val="FFBE16"/>
            </a:solidFill>
            <a:ln w="12700">
              <a:noFill/>
            </a:ln>
          </p:spPr>
          <p:txBody>
            <a:bodyPr lIns="0" tIns="0" rIns="0" bIns="0" anchor="ctr" anchorCtr="0"/>
            <a:p>
              <a:pPr algn="ctr"/>
              <a:r>
                <a:rPr lang="zh-CN" altLang="zh-CN" dirty="0">
                  <a:solidFill>
                    <a:srgbClr val="000000"/>
                  </a:solidFill>
                  <a:latin typeface="宋体" panose="02010600030101010101" pitchFamily="2" charset="-122"/>
                  <a:sym typeface="Arial" panose="020B0604020202020204" pitchFamily="34" charset="0"/>
                </a:rPr>
                <a:t>学习与思考相结合</a:t>
              </a:r>
              <a:endParaRPr lang="zh-CN" altLang="zh-CN" dirty="0">
                <a:solidFill>
                  <a:srgbClr val="000000"/>
                </a:solidFill>
                <a:latin typeface="宋体" panose="02010600030101010101" pitchFamily="2" charset="-122"/>
              </a:endParaRPr>
            </a:p>
            <a:p>
              <a:pPr algn="ctr"/>
              <a:endParaRPr lang="zh-CN" altLang="en-US" dirty="0">
                <a:solidFill>
                  <a:srgbClr val="FEFFFF"/>
                </a:solidFill>
                <a:latin typeface="Arial" panose="020B0604020202020204" pitchFamily="34" charset="0"/>
                <a:ea typeface="幼圆" pitchFamily="49" charset="-122"/>
              </a:endParaRPr>
            </a:p>
          </p:txBody>
        </p:sp>
        <p:sp>
          <p:nvSpPr>
            <p:cNvPr id="30743" name="MH_Other_15"/>
            <p:cNvSpPr/>
            <p:nvPr/>
          </p:nvSpPr>
          <p:spPr>
            <a:xfrm>
              <a:off x="4853" y="8715"/>
              <a:ext cx="1055" cy="55"/>
            </a:xfrm>
            <a:prstGeom prst="rect">
              <a:avLst/>
            </a:prstGeom>
            <a:solidFill>
              <a:srgbClr val="FFBE16"/>
            </a:solidFill>
            <a:ln w="12700">
              <a:noFill/>
            </a:ln>
          </p:spPr>
          <p:txBody>
            <a:bodyPr anchor="ctr" anchorCtr="0"/>
            <a:p>
              <a:pPr algn="ctr"/>
              <a:endParaRPr lang="zh-CN" altLang="en-US" dirty="0">
                <a:solidFill>
                  <a:srgbClr val="FFFFFF"/>
                </a:solidFill>
                <a:latin typeface="Arial" panose="020B0604020202020204" pitchFamily="34" charset="0"/>
                <a:ea typeface="幼圆" pitchFamily="49" charset="-122"/>
              </a:endParaRPr>
            </a:p>
          </p:txBody>
        </p:sp>
      </p:gr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4265613" y="1752600"/>
            <a:ext cx="6858000" cy="1828800"/>
          </a:xfrm>
        </p:spPr>
        <p:txBody>
          <a:bodyPr/>
          <a:lstStyle/>
          <a:p>
            <a:pPr eaLnBrk="1" hangingPunct="1"/>
            <a:r>
              <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rPr>
              <a:t>谢 谢 观 看！</a:t>
            </a:r>
            <a:endPar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941570" y="386080"/>
            <a:ext cx="14020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知识点</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1524000" y="1630045"/>
            <a:ext cx="8636635" cy="387794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1811655" y="2098675"/>
            <a:ext cx="9676765" cy="2306955"/>
          </a:xfrm>
          <a:prstGeom prst="rect">
            <a:avLst/>
          </a:prstGeom>
          <a:noFill/>
        </p:spPr>
        <p:txBody>
          <a:bodyPr wrap="square" rtlCol="0">
            <a:spAutoFit/>
          </a:bodyPr>
          <a:p>
            <a:pPr algn="l" fontAlgn="auto">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1. </a:t>
            </a:r>
            <a:r>
              <a:rPr lang="zh-CN" sz="2400">
                <a:latin typeface="微软雅黑" panose="020B0503020204020204" pitchFamily="34" charset="-122"/>
                <a:ea typeface="微软雅黑" panose="020B0503020204020204" pitchFamily="34" charset="-122"/>
                <a:cs typeface="微软雅黑" panose="020B0503020204020204" pitchFamily="34" charset="-122"/>
              </a:rPr>
              <a:t>学前教育学的概念</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2. </a:t>
            </a:r>
            <a:r>
              <a:rPr lang="zh-CN" sz="2400">
                <a:latin typeface="微软雅黑" panose="020B0503020204020204" pitchFamily="34" charset="-122"/>
                <a:ea typeface="微软雅黑" panose="020B0503020204020204" pitchFamily="34" charset="-122"/>
                <a:cs typeface="微软雅黑" panose="020B0503020204020204" pitchFamily="34" charset="-122"/>
              </a:rPr>
              <a:t>学前教育学发展阶段及特点</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3. </a:t>
            </a:r>
            <a:r>
              <a:rPr lang="zh-CN" sz="2400">
                <a:latin typeface="微软雅黑" panose="020B0503020204020204" pitchFamily="34" charset="-122"/>
                <a:ea typeface="微软雅黑" panose="020B0503020204020204" pitchFamily="34" charset="-122"/>
                <a:cs typeface="微软雅黑" panose="020B0503020204020204" pitchFamily="34" charset="-122"/>
              </a:rPr>
              <a:t>福禄倍尔、蒙台梭利等幼儿教育家的思想与实践</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lang="en-US" altLang="zh-CN" sz="2400">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、陶行知、陈鹤琴的幼教思想及对中国幼儿教育的贡献</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612775" y="4541520"/>
            <a:ext cx="10242550" cy="1219200"/>
          </a:xfrm>
        </p:spPr>
        <p:txBody>
          <a:bodyPr/>
          <a:lstStyle/>
          <a:p>
            <a:pPr eaLnBrk="1" latinLnBrk="0" hangingPunct="1">
              <a:lnSpc>
                <a:spcPct val="150000"/>
              </a:lnSpc>
            </a:pPr>
            <a:r>
              <a:rPr lang="en-US" altLang="zh-CN" sz="4800" b="1" smtClean="0">
                <a:ea typeface="宋体" panose="02010600030101010101" pitchFamily="2" charset="-122"/>
              </a:rPr>
              <a:t>  </a:t>
            </a: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r>
              <a:rPr lang="en-US" altLang="zh-CN" sz="4800" b="1" smtClean="0">
                <a:ea typeface="宋体" panose="02010600030101010101" pitchFamily="2" charset="-122"/>
              </a:rPr>
              <a:t> </a:t>
            </a:r>
            <a:r>
              <a:rPr lang="en-US" altLang="zh-CN" b="1" smtClean="0">
                <a:ea typeface="宋体" panose="02010600030101010101" pitchFamily="2" charset="-122"/>
              </a:rPr>
              <a:t> </a:t>
            </a:r>
            <a:r>
              <a:rPr lang="zh-CN" altLang="en-US" sz="3200" b="1">
                <a:sym typeface="+mn-ea"/>
              </a:rPr>
              <a:t>阅读书中的案例，思考下面的问题</a:t>
            </a:r>
            <a:br>
              <a:rPr lang="zh-CN" altLang="en-US" sz="3200"/>
            </a:br>
            <a:r>
              <a:rPr lang="zh-CN" altLang="en-US" sz="3200">
                <a:sym typeface="+mn-ea"/>
              </a:rPr>
              <a:t>    </a:t>
            </a:r>
            <a:r>
              <a:rPr lang="en-US" altLang="zh-CN" sz="3200">
                <a:sym typeface="+mn-ea"/>
              </a:rPr>
              <a:t>1.</a:t>
            </a:r>
            <a:r>
              <a:rPr lang="zh-CN" altLang="en-US" sz="3200">
                <a:ea typeface="宋体" panose="02010600030101010101" pitchFamily="2" charset="-122"/>
                <a:sym typeface="+mn-ea"/>
              </a:rPr>
              <a:t>你支持案例中哪个妈妈的做法？为什么？</a:t>
            </a:r>
            <a:br>
              <a:rPr lang="zh-CN" altLang="en-US" sz="3200">
                <a:sym typeface="+mn-ea"/>
              </a:rPr>
            </a:br>
            <a:r>
              <a:rPr lang="zh-CN" altLang="en-US" sz="3200">
                <a:sym typeface="+mn-ea"/>
              </a:rPr>
              <a:t>    </a:t>
            </a:r>
            <a:br>
              <a:rPr lang="zh-CN" altLang="en-US" sz="5400"/>
            </a:br>
            <a:endParaRPr lang="zh-CN" altLang="en-US" sz="5400" smtClean="0">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10144125" y="3280410"/>
            <a:ext cx="2047875" cy="2857500"/>
          </a:xfrm>
          <a:prstGeom prst="rect">
            <a:avLst/>
          </a:prstGeom>
        </p:spPr>
      </p:pic>
    </p:spTree>
    <p:custDataLst>
      <p:tags r:id="rId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wipe(down)">
                                      <p:cBhvr>
                                        <p:cTn id="7" dur="580">
                                          <p:stCondLst>
                                            <p:cond delay="0"/>
                                          </p:stCondLst>
                                        </p:cTn>
                                        <p:tgtEl>
                                          <p:spTgt spid="18433"/>
                                        </p:tgtEl>
                                      </p:cBhvr>
                                    </p:animEffect>
                                    <p:anim calcmode="lin" valueType="num">
                                      <p:cBhvr>
                                        <p:cTn id="8" dur="1822" tmFilter="0,0; 0.14,0.36; 0.43,0.73; 0.71,0.91; 1.0,1.0">
                                          <p:stCondLst>
                                            <p:cond delay="0"/>
                                          </p:stCondLst>
                                        </p:cTn>
                                        <p:tgtEl>
                                          <p:spTgt spid="184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4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4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4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433"/>
                                        </p:tgtEl>
                                        <p:attrNameLst>
                                          <p:attrName>ppt_y</p:attrName>
                                        </p:attrNameLst>
                                      </p:cBhvr>
                                      <p:tavLst>
                                        <p:tav tm="0" fmla="#ppt_y-sin(pi*$)/81">
                                          <p:val>
                                            <p:fltVal val="0"/>
                                          </p:val>
                                        </p:tav>
                                        <p:tav tm="100000">
                                          <p:val>
                                            <p:fltVal val="1"/>
                                          </p:val>
                                        </p:tav>
                                      </p:tavLst>
                                    </p:anim>
                                    <p:animScale>
                                      <p:cBhvr>
                                        <p:cTn id="13" dur="26">
                                          <p:stCondLst>
                                            <p:cond delay="650"/>
                                          </p:stCondLst>
                                        </p:cTn>
                                        <p:tgtEl>
                                          <p:spTgt spid="18433"/>
                                        </p:tgtEl>
                                      </p:cBhvr>
                                      <p:to x="100000" y="60000"/>
                                    </p:animScale>
                                    <p:animScale>
                                      <p:cBhvr>
                                        <p:cTn id="14" dur="166" decel="50000">
                                          <p:stCondLst>
                                            <p:cond delay="676"/>
                                          </p:stCondLst>
                                        </p:cTn>
                                        <p:tgtEl>
                                          <p:spTgt spid="18433"/>
                                        </p:tgtEl>
                                      </p:cBhvr>
                                      <p:to x="100000" y="100000"/>
                                    </p:animScale>
                                    <p:animScale>
                                      <p:cBhvr>
                                        <p:cTn id="15" dur="26">
                                          <p:stCondLst>
                                            <p:cond delay="1312"/>
                                          </p:stCondLst>
                                        </p:cTn>
                                        <p:tgtEl>
                                          <p:spTgt spid="18433"/>
                                        </p:tgtEl>
                                      </p:cBhvr>
                                      <p:to x="100000" y="80000"/>
                                    </p:animScale>
                                    <p:animScale>
                                      <p:cBhvr>
                                        <p:cTn id="16" dur="166" decel="50000">
                                          <p:stCondLst>
                                            <p:cond delay="1338"/>
                                          </p:stCondLst>
                                        </p:cTn>
                                        <p:tgtEl>
                                          <p:spTgt spid="18433"/>
                                        </p:tgtEl>
                                      </p:cBhvr>
                                      <p:to x="100000" y="100000"/>
                                    </p:animScale>
                                    <p:animScale>
                                      <p:cBhvr>
                                        <p:cTn id="17" dur="26">
                                          <p:stCondLst>
                                            <p:cond delay="1642"/>
                                          </p:stCondLst>
                                        </p:cTn>
                                        <p:tgtEl>
                                          <p:spTgt spid="18433"/>
                                        </p:tgtEl>
                                      </p:cBhvr>
                                      <p:to x="100000" y="90000"/>
                                    </p:animScale>
                                    <p:animScale>
                                      <p:cBhvr>
                                        <p:cTn id="18" dur="166" decel="50000">
                                          <p:stCondLst>
                                            <p:cond delay="1668"/>
                                          </p:stCondLst>
                                        </p:cTn>
                                        <p:tgtEl>
                                          <p:spTgt spid="18433"/>
                                        </p:tgtEl>
                                      </p:cBhvr>
                                      <p:to x="100000" y="100000"/>
                                    </p:animScale>
                                    <p:animScale>
                                      <p:cBhvr>
                                        <p:cTn id="19" dur="26">
                                          <p:stCondLst>
                                            <p:cond delay="1808"/>
                                          </p:stCondLst>
                                        </p:cTn>
                                        <p:tgtEl>
                                          <p:spTgt spid="18433"/>
                                        </p:tgtEl>
                                      </p:cBhvr>
                                      <p:to x="100000" y="95000"/>
                                    </p:animScale>
                                    <p:animScale>
                                      <p:cBhvr>
                                        <p:cTn id="20" dur="166" decel="50000">
                                          <p:stCondLst>
                                            <p:cond delay="1834"/>
                                          </p:stCondLst>
                                        </p:cTn>
                                        <p:tgtEl>
                                          <p:spTgt spid="1843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任务一  学前教育学概述</a:t>
            </a:r>
            <a:endPar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093" name="Rectangle 17"/>
          <p:cNvSpPr/>
          <p:nvPr/>
        </p:nvSpPr>
        <p:spPr>
          <a:xfrm rot="3419336">
            <a:off x="3600450" y="2390775"/>
            <a:ext cx="730885" cy="727710"/>
          </a:xfrm>
          <a:prstGeom prst="rect">
            <a:avLst/>
          </a:prstGeom>
          <a:solidFill>
            <a:srgbClr val="E36803"/>
          </a:soli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rgbClr val="E36803"/>
            </a:extrusionClr>
          </a:sp3d>
        </p:spPr>
        <p:txBody>
          <a:bodyPr wrap="none" anchor="ctr">
            <a:flatTx/>
          </a:bodyPr>
          <a:p>
            <a:endParaRPr lang="zh-CN" altLang="en-US" dirty="0">
              <a:latin typeface="Arial" panose="020B0604020202020204" pitchFamily="34" charset="0"/>
            </a:endParaRPr>
          </a:p>
        </p:txBody>
      </p:sp>
      <p:sp>
        <p:nvSpPr>
          <p:cNvPr id="3094" name="Text Box 18"/>
          <p:cNvSpPr txBox="1"/>
          <p:nvPr/>
        </p:nvSpPr>
        <p:spPr>
          <a:xfrm>
            <a:off x="3815239" y="2537124"/>
            <a:ext cx="352425" cy="460375"/>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1</a:t>
            </a:r>
            <a:endParaRPr lang="en-US" altLang="zh-CN" sz="2400" b="1" dirty="0">
              <a:solidFill>
                <a:srgbClr val="FFFFFF"/>
              </a:solidFill>
              <a:latin typeface="Arial" panose="020B0604020202020204" pitchFamily="34" charset="0"/>
            </a:endParaRPr>
          </a:p>
        </p:txBody>
      </p:sp>
      <p:sp>
        <p:nvSpPr>
          <p:cNvPr id="11" name="Rectangle 5"/>
          <p:cNvSpPr/>
          <p:nvPr/>
        </p:nvSpPr>
        <p:spPr>
          <a:xfrm>
            <a:off x="4673405" y="3790316"/>
            <a:ext cx="4267200" cy="706755"/>
          </a:xfrm>
          <a:prstGeom prst="rect">
            <a:avLst/>
          </a:prstGeom>
          <a:noFill/>
          <a:ln w="9525">
            <a:noFill/>
          </a:ln>
        </p:spPr>
        <p:txBody>
          <a:bodyPr wrap="none">
            <a:spAutoFit/>
          </a:bodyPr>
          <a:p>
            <a:pPr eaLnBrk="0" hangingPunct="0">
              <a:buFont typeface="Arial" panose="020B0604020202020204" pitchFamily="34" charset="0"/>
              <a:buNone/>
            </a:pPr>
            <a:r>
              <a:rPr lang="zh-CN" altLang="en-US" sz="4000" b="1" dirty="0">
                <a:latin typeface="Arial" panose="020B0604020202020204" pitchFamily="34" charset="0"/>
                <a:ea typeface="全新硬笔隶书简"/>
              </a:rPr>
              <a:t>学前教育学的发展</a:t>
            </a:r>
            <a:endParaRPr lang="zh-CN" altLang="en-US" sz="4000" b="1" dirty="0">
              <a:latin typeface="Arial" panose="020B0604020202020204" pitchFamily="34" charset="0"/>
              <a:ea typeface="全新硬笔隶书简"/>
            </a:endParaRPr>
          </a:p>
        </p:txBody>
      </p:sp>
      <p:sp>
        <p:nvSpPr>
          <p:cNvPr id="13" name="Text Box 18"/>
          <p:cNvSpPr txBox="1"/>
          <p:nvPr/>
        </p:nvSpPr>
        <p:spPr>
          <a:xfrm>
            <a:off x="3734435" y="3790614"/>
            <a:ext cx="354013" cy="456802"/>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ndParaRPr>
          </a:p>
        </p:txBody>
      </p:sp>
      <p:sp>
        <p:nvSpPr>
          <p:cNvPr id="14" name="Rectangle 5"/>
          <p:cNvSpPr/>
          <p:nvPr/>
        </p:nvSpPr>
        <p:spPr>
          <a:xfrm>
            <a:off x="4684835" y="2569846"/>
            <a:ext cx="6819900" cy="706755"/>
          </a:xfrm>
          <a:prstGeom prst="rect">
            <a:avLst/>
          </a:prstGeom>
          <a:noFill/>
          <a:ln w="9525">
            <a:noFill/>
          </a:ln>
        </p:spPr>
        <p:txBody>
          <a:bodyPr wrap="none">
            <a:spAutoFit/>
          </a:bodyPr>
          <a:p>
            <a:pPr eaLnBrk="0" hangingPunct="0">
              <a:buFont typeface="Arial" panose="020B0604020202020204" pitchFamily="34" charset="0"/>
              <a:buNone/>
            </a:pPr>
            <a:r>
              <a:rPr lang="zh-CN" altLang="zh-CN" sz="4000" b="1" dirty="0">
                <a:latin typeface="Arial" panose="020B0604020202020204" pitchFamily="34" charset="0"/>
                <a:ea typeface="全新硬笔隶书简"/>
              </a:rPr>
              <a:t>学前教育学研究的对象和任务</a:t>
            </a:r>
            <a:endParaRPr lang="zh-CN" altLang="zh-CN" sz="4000" b="1" dirty="0">
              <a:latin typeface="Arial" panose="020B0604020202020204" pitchFamily="34" charset="0"/>
              <a:ea typeface="全新硬笔隶书简"/>
            </a:endParaRPr>
          </a:p>
        </p:txBody>
      </p:sp>
      <p:sp>
        <p:nvSpPr>
          <p:cNvPr id="3075" name="Line 13"/>
          <p:cNvSpPr/>
          <p:nvPr/>
        </p:nvSpPr>
        <p:spPr>
          <a:xfrm>
            <a:off x="3916045" y="3276600"/>
            <a:ext cx="5542280" cy="635"/>
          </a:xfrm>
          <a:prstGeom prst="line">
            <a:avLst/>
          </a:prstGeom>
          <a:ln w="25400" cap="flat" cmpd="sng">
            <a:solidFill>
              <a:schemeClr val="tx2"/>
            </a:solidFill>
            <a:prstDash val="sysDot"/>
            <a:headEnd type="none" w="med" len="med"/>
            <a:tailEnd type="oval" w="med" len="med"/>
          </a:ln>
        </p:spPr>
      </p:sp>
      <p:sp>
        <p:nvSpPr>
          <p:cNvPr id="15" name="Line 13"/>
          <p:cNvSpPr/>
          <p:nvPr/>
        </p:nvSpPr>
        <p:spPr>
          <a:xfrm>
            <a:off x="3963035" y="4503420"/>
            <a:ext cx="5494655" cy="635"/>
          </a:xfrm>
          <a:prstGeom prst="line">
            <a:avLst/>
          </a:prstGeom>
          <a:ln w="25400" cap="flat" cmpd="sng">
            <a:solidFill>
              <a:schemeClr val="tx2"/>
            </a:solidFill>
            <a:prstDash val="sysDot"/>
            <a:headEnd type="none" w="med" len="med"/>
            <a:tailEnd type="oval" w="med" len="med"/>
          </a:ln>
        </p:spPr>
      </p:sp>
      <p:sp>
        <p:nvSpPr>
          <p:cNvPr id="68628" name="Rectangle 20"/>
          <p:cNvSpPr>
            <a:spLocks noChangeArrowheads="1"/>
          </p:cNvSpPr>
          <p:nvPr/>
        </p:nvSpPr>
        <p:spPr bwMode="auto">
          <a:xfrm rot="3419336">
            <a:off x="3528695" y="3581400"/>
            <a:ext cx="765810" cy="778510"/>
          </a:xfrm>
          <a:prstGeom prst="rect">
            <a:avLst/>
          </a:prstGeom>
          <a:gradFill rotWithShape="1">
            <a:gsLst>
              <a:gs pos="0">
                <a:schemeClr val="hlink"/>
              </a:gs>
              <a:gs pos="100000">
                <a:schemeClr va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Text Box 18"/>
          <p:cNvSpPr txBox="1"/>
          <p:nvPr/>
        </p:nvSpPr>
        <p:spPr>
          <a:xfrm>
            <a:off x="3795554" y="3730924"/>
            <a:ext cx="352425" cy="460375"/>
          </a:xfrm>
          <a:prstGeom prst="rect">
            <a:avLst/>
          </a:prstGeom>
          <a:noFill/>
          <a:ln w="9525">
            <a:noFill/>
          </a:ln>
        </p:spPr>
        <p:txBody>
          <a:bodyPr wrap="none">
            <a:spAutoFit/>
          </a:bodyPr>
          <a:p>
            <a:pPr algn="ctr" eaLnBrk="0" hangingPunct="0">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3668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598295" y="1210945"/>
            <a:ext cx="8331835" cy="5107940"/>
          </a:xfrm>
          <a:prstGeom prst="rect">
            <a:avLst/>
          </a:prstGeom>
          <a:noFill/>
        </p:spPr>
        <p:txBody>
          <a:bodyPr wrap="square" rtlCol="0">
            <a:spAutoFit/>
          </a:bodyPr>
          <a:p>
            <a:pPr fontAlgn="auto">
              <a:spcAft>
                <a:spcPts val="600"/>
              </a:spcAft>
            </a:pPr>
            <a:r>
              <a:rPr lang="zh-CN" altLang="en-US" sz="3600">
                <a:solidFill>
                  <a:schemeClr val="tx1"/>
                </a:solidFill>
                <a:effectLst>
                  <a:outerShdw blurRad="38100" dist="19050" dir="2700000" algn="tl" rotWithShape="0">
                    <a:schemeClr val="dk1">
                      <a:alpha val="40000"/>
                    </a:schemeClr>
                  </a:outerShdw>
                </a:effectLst>
              </a:rPr>
              <a:t>一、学前教育学研究的对象和任务</a:t>
            </a:r>
            <a:r>
              <a:rPr lang="zh-CN" altLang="en-US" sz="2800">
                <a:solidFill>
                  <a:schemeClr val="tx1"/>
                </a:solidFill>
                <a:effectLst>
                  <a:outerShdw blurRad="38100" dist="19050" dir="2700000" algn="tl" rotWithShape="0">
                    <a:schemeClr val="dk1">
                      <a:alpha val="40000"/>
                    </a:schemeClr>
                  </a:outerShdw>
                </a:effectLst>
              </a:rPr>
              <a:t> </a:t>
            </a:r>
            <a:endParaRPr lang="zh-CN" altLang="en-US" sz="2800">
              <a:solidFill>
                <a:schemeClr val="tx1"/>
              </a:solidFill>
              <a:effectLst>
                <a:outerShdw blurRad="38100" dist="19050" dir="2700000" algn="tl" rotWithShape="0">
                  <a:schemeClr val="dk1">
                    <a:alpha val="40000"/>
                  </a:schemeClr>
                </a:outerShdw>
              </a:effectLst>
            </a:endParaRPr>
          </a:p>
          <a:p>
            <a:pPr fontAlgn="auto">
              <a:spcAft>
                <a:spcPts val="600"/>
              </a:spcAft>
            </a:pPr>
            <a:r>
              <a:rPr lang="zh-CN" altLang="en-US" sz="2800">
                <a:solidFill>
                  <a:schemeClr val="tx1"/>
                </a:solidFill>
                <a:effectLst>
                  <a:outerShdw blurRad="38100" dist="19050" dir="2700000" algn="tl" rotWithShape="0">
                    <a:schemeClr val="dk1">
                      <a:alpha val="40000"/>
                    </a:schemeClr>
                  </a:outerShdw>
                </a:effectLst>
              </a:rPr>
              <a:t>（一）学前教育学的研究对象</a:t>
            </a:r>
            <a:endParaRPr lang="zh-CN" altLang="en-US" sz="2800">
              <a:solidFill>
                <a:schemeClr val="tx1"/>
              </a:solidFill>
              <a:effectLst>
                <a:outerShdw blurRad="38100" dist="19050" dir="2700000" algn="tl" rotWithShape="0">
                  <a:schemeClr val="dk1">
                    <a:alpha val="40000"/>
                  </a:schemeClr>
                </a:outerShdw>
              </a:effectLst>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en-US" sz="2800">
                <a:solidFill>
                  <a:schemeClr val="tx1"/>
                </a:solidFill>
                <a:effectLst>
                  <a:outerShdw blurRad="38100" dist="19050" dir="2700000" algn="tl" rotWithShape="0">
                    <a:schemeClr val="dk1">
                      <a:alpha val="40000"/>
                    </a:schemeClr>
                  </a:outerShdw>
                </a:effectLst>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学前教育学是研究和探讨学前儿童教育现象及其规律的一门科学，是教育学的一个分支。</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学前教育指从出生到六岁前儿童的教育。</a:t>
            </a:r>
            <a:endPar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rPr>
              <a:t>学前教育最基本的规律有两条：</a:t>
            </a:r>
            <a:endParaRPr lang="zh-CN" altLang="en-US" sz="2800" noProof="0" dirty="0">
              <a:ln>
                <a:noFill/>
              </a:ln>
              <a:solidFill>
                <a:schemeClr val="dk1"/>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rPr>
              <a:t>1</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rPr>
              <a:t>、关于教育与社会发展的规律</a:t>
            </a:r>
            <a:endPar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rPr>
              <a:t>2</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rPr>
              <a:t>、关于教育与人的发展关系的规律</a:t>
            </a:r>
            <a:endPar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6372225" y="3397885"/>
            <a:ext cx="5572125" cy="2857500"/>
          </a:xfrm>
          <a:prstGeom prst="rect">
            <a:avLst/>
          </a:prstGeom>
        </p:spPr>
      </p:pic>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402080" y="1761490"/>
            <a:ext cx="8599170" cy="1153160"/>
          </a:xfrm>
          <a:prstGeom prst="rect">
            <a:avLst/>
          </a:prstGeom>
          <a:noFill/>
        </p:spPr>
        <p:txBody>
          <a:bodyPr wrap="square" rtlCol="0">
            <a:spAutoFit/>
          </a:bodyPr>
          <a:p>
            <a:pPr fontAlgn="auto">
              <a:spcAft>
                <a:spcPts val="600"/>
              </a:spcAft>
            </a:pPr>
            <a:r>
              <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（二）学前教育学的任务</a:t>
            </a: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2338070"/>
          </a:xfrm>
          <a:prstGeom prst="rect">
            <a:avLst/>
          </a:prstGeom>
          <a:noFill/>
        </p:spPr>
        <p:txBody>
          <a:bodyPr wrap="square" rtlCol="0">
            <a:spAutoFit/>
          </a:bodyPr>
          <a:p>
            <a:pPr fontAlgn="auto">
              <a:spcAft>
                <a:spcPts val="1200"/>
              </a:spcAft>
            </a:pPr>
            <a:r>
              <a:rPr lang="zh-CN" altLang="en-US" sz="3200">
                <a:solidFill>
                  <a:schemeClr val="tx1"/>
                </a:solidFill>
                <a:effectLst>
                  <a:outerShdw blurRad="38100" dist="19050" dir="2700000" algn="tl" rotWithShape="0">
                    <a:schemeClr val="dk1">
                      <a:alpha val="40000"/>
                    </a:schemeClr>
                  </a:outerShdw>
                </a:effectLst>
              </a:rPr>
              <a:t>二、学前教育学的发展</a:t>
            </a:r>
            <a:endParaRPr lang="zh-CN" altLang="en-US" sz="3200">
              <a:solidFill>
                <a:schemeClr val="tx1"/>
              </a:solidFill>
              <a:effectLst>
                <a:outerShdw blurRad="38100" dist="19050" dir="2700000" algn="tl" rotWithShape="0">
                  <a:schemeClr val="dk1">
                    <a:alpha val="40000"/>
                  </a:schemeClr>
                </a:outerShdw>
              </a:effectLst>
            </a:endParaRPr>
          </a:p>
          <a:p>
            <a:pPr fontAlgn="auto">
              <a:spcAft>
                <a:spcPts val="1200"/>
              </a:spcAft>
            </a:pPr>
            <a:r>
              <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（一）孕育阶段（十五世纪前）</a:t>
            </a:r>
            <a:endPar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fontAlgn="auto">
              <a:spcAft>
                <a:spcPts val="1200"/>
              </a:spcAft>
            </a:pPr>
            <a:r>
              <a:rPr lang="en-US"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rPr>
              <a:t>1</a:t>
            </a:r>
            <a:r>
              <a:rPr lang="zh-CN" altLang="en-US" sz="2800" b="1" noProof="0" dirty="0">
                <a:ln>
                  <a:noFill/>
                </a:ln>
                <a:solidFill>
                  <a:srgbClr val="FF0000"/>
                </a:solidFill>
                <a:effectLst/>
                <a:uLnTx/>
                <a:uFillTx/>
                <a:latin typeface="宋体" panose="02010600030101010101" pitchFamily="2" charset="-122"/>
                <a:ea typeface="宋体" panose="02010600030101010101" pitchFamily="2" charset="-122"/>
                <a:sym typeface="+mn-ea"/>
              </a:rPr>
              <a:t>、中国古代</a:t>
            </a:r>
            <a:endParaRPr lang="zh-CN" altLang="zh-CN" sz="2800" b="1"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fontAlgn="auto">
              <a:spcAft>
                <a:spcPts val="1200"/>
              </a:spcAft>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grpSp>
        <p:nvGrpSpPr>
          <p:cNvPr id="9220" name="组合 4"/>
          <p:cNvGrpSpPr/>
          <p:nvPr/>
        </p:nvGrpSpPr>
        <p:grpSpPr>
          <a:xfrm>
            <a:off x="1332230" y="2926080"/>
            <a:ext cx="7579360" cy="2379980"/>
            <a:chOff x="1760" y="4218"/>
            <a:chExt cx="10879" cy="3244"/>
          </a:xfrm>
        </p:grpSpPr>
        <p:sp>
          <p:nvSpPr>
            <p:cNvPr id="3" name="MH_SubTitle_1"/>
            <p:cNvSpPr/>
            <p:nvPr/>
          </p:nvSpPr>
          <p:spPr>
            <a:xfrm>
              <a:off x="1760" y="4218"/>
              <a:ext cx="3245" cy="3245"/>
            </a:xfrm>
            <a:prstGeom prst="ellipse">
              <a:avLst/>
            </a:prstGeom>
            <a:noFill/>
            <a:ln>
              <a:solidFill>
                <a:srgbClr val="76B82E"/>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p>
              <a:pPr marL="0" marR="0" lvl="0" indent="0" algn="ctr" defTabSz="914400" rtl="0" eaLnBrk="1" fontAlgn="base" latinLnBrk="0" hangingPunct="1">
                <a:lnSpc>
                  <a:spcPct val="120000"/>
                </a:lnSpc>
                <a:spcBef>
                  <a:spcPts val="0"/>
                </a:spcBef>
                <a:spcAft>
                  <a:spcPts val="0"/>
                </a:spcAft>
                <a:buClrTx/>
                <a:buSzTx/>
                <a:buFontTx/>
                <a:buNone/>
                <a:defRPr/>
              </a:pPr>
              <a:r>
                <a:rPr lang="zh-CN" altLang="zh-CN" sz="2000" strike="noStrike" noProof="0" dirty="0">
                  <a:ln>
                    <a:noFill/>
                  </a:ln>
                  <a:solidFill>
                    <a:schemeClr val="dk1"/>
                  </a:solidFill>
                  <a:uLnTx/>
                  <a:uFillTx/>
                  <a:latin typeface="宋体" panose="02010600030101010101" pitchFamily="2" charset="-122"/>
                  <a:ea typeface="宋体" panose="02010600030101010101" pitchFamily="2" charset="-122"/>
                  <a:sym typeface="+mn-ea"/>
                </a:rPr>
                <a:t>重视胎教</a:t>
              </a:r>
              <a:endParaRPr kumimoji="0" lang="zh-CN" altLang="en-US" sz="2000" b="0" i="0" u="none" strike="noStrike" kern="1200" cap="none" spc="0" normalizeH="0" baseline="0" noProof="0" dirty="0">
                <a:ln>
                  <a:noFill/>
                </a:ln>
                <a:solidFill>
                  <a:srgbClr val="76B82E"/>
                </a:solidFill>
                <a:effectLst/>
                <a:uLnTx/>
                <a:uFillTx/>
                <a:latin typeface="微软雅黑" panose="020B0503020204020204" pitchFamily="34" charset="-122"/>
                <a:ea typeface="微软雅黑" panose="020B0503020204020204" pitchFamily="34" charset="-122"/>
                <a:cs typeface="+mn-cs"/>
              </a:endParaRPr>
            </a:p>
          </p:txBody>
        </p:sp>
        <p:sp>
          <p:nvSpPr>
            <p:cNvPr id="4" name="MH_SubTitle_2"/>
            <p:cNvSpPr/>
            <p:nvPr/>
          </p:nvSpPr>
          <p:spPr>
            <a:xfrm>
              <a:off x="5578" y="4218"/>
              <a:ext cx="3245" cy="3245"/>
            </a:xfrm>
            <a:prstGeom prst="ellipse">
              <a:avLst/>
            </a:prstGeom>
            <a:noFill/>
            <a:ln>
              <a:solidFill>
                <a:srgbClr val="53A1F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p>
              <a:pPr marL="0" marR="0" lvl="0" indent="0" algn="ctr" defTabSz="914400" rtl="0" eaLnBrk="1" fontAlgn="base" latinLnBrk="0" hangingPunct="1">
                <a:lnSpc>
                  <a:spcPct val="120000"/>
                </a:lnSpc>
                <a:spcBef>
                  <a:spcPts val="0"/>
                </a:spcBef>
                <a:spcAft>
                  <a:spcPts val="0"/>
                </a:spcAft>
                <a:buClrTx/>
                <a:buSzTx/>
                <a:buFontTx/>
                <a:buNone/>
                <a:defRPr/>
              </a:pPr>
              <a:r>
                <a:rPr lang="zh-CN" altLang="zh-CN" sz="2000" strike="noStrike" noProof="0" dirty="0">
                  <a:ln>
                    <a:noFill/>
                  </a:ln>
                  <a:solidFill>
                    <a:schemeClr val="dk1"/>
                  </a:solidFill>
                  <a:uLnTx/>
                  <a:uFillTx/>
                  <a:latin typeface="宋体" panose="02010600030101010101" pitchFamily="2" charset="-122"/>
                  <a:ea typeface="宋体" panose="02010600030101010101" pitchFamily="2" charset="-122"/>
                  <a:sym typeface="+mn-ea"/>
                </a:rPr>
                <a:t>生活教育有详细规范</a:t>
              </a:r>
              <a:endParaRPr kumimoji="0" lang="zh-CN" altLang="en-US" sz="2000" b="0" i="0" u="none" strike="noStrike" kern="1200" cap="none" spc="0" normalizeH="0" baseline="0" noProof="0" dirty="0">
                <a:ln>
                  <a:noFill/>
                </a:ln>
                <a:solidFill>
                  <a:srgbClr val="53A1FF"/>
                </a:solidFill>
                <a:effectLst/>
                <a:uLnTx/>
                <a:uFillTx/>
                <a:latin typeface="微软雅黑" panose="020B0503020204020204" pitchFamily="34" charset="-122"/>
                <a:ea typeface="微软雅黑" panose="020B0503020204020204" pitchFamily="34" charset="-122"/>
                <a:cs typeface="+mn-cs"/>
              </a:endParaRPr>
            </a:p>
          </p:txBody>
        </p:sp>
        <p:sp>
          <p:nvSpPr>
            <p:cNvPr id="6" name="MH_SubTitle_3"/>
            <p:cNvSpPr/>
            <p:nvPr/>
          </p:nvSpPr>
          <p:spPr>
            <a:xfrm>
              <a:off x="9395" y="4218"/>
              <a:ext cx="3245" cy="3245"/>
            </a:xfrm>
            <a:prstGeom prst="ellipse">
              <a:avLst/>
            </a:prstGeom>
            <a:noFill/>
            <a:ln>
              <a:solidFill>
                <a:srgbClr val="823DB6"/>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p>
              <a:pPr marL="0" marR="0" lvl="0" indent="0" algn="l" defTabSz="914400" rtl="0" eaLnBrk="1" fontAlgn="base" latinLnBrk="0" hangingPunct="1">
                <a:lnSpc>
                  <a:spcPct val="150000"/>
                </a:lnSpc>
                <a:spcBef>
                  <a:spcPct val="0"/>
                </a:spcBef>
                <a:spcAft>
                  <a:spcPts val="0"/>
                </a:spcAft>
                <a:buClrTx/>
                <a:buSzTx/>
                <a:buFontTx/>
                <a:buNone/>
                <a:defRPr/>
              </a:pPr>
              <a:r>
                <a:rPr lang="en-US" altLang="zh-CN" sz="2000" strike="noStrike" noProof="0" dirty="0">
                  <a:ln>
                    <a:noFill/>
                  </a:ln>
                  <a:solidFill>
                    <a:schemeClr val="dk1"/>
                  </a:solidFill>
                  <a:uLnTx/>
                  <a:uFillTx/>
                  <a:latin typeface="宋体" panose="02010600030101010101" pitchFamily="2" charset="-122"/>
                  <a:ea typeface="宋体" panose="02010600030101010101" pitchFamily="2" charset="-122"/>
                  <a:sym typeface="+mn-ea"/>
                </a:rPr>
                <a:t> </a:t>
              </a:r>
              <a:r>
                <a:rPr lang="zh-CN" altLang="zh-CN" sz="2000" strike="noStrike" noProof="0" dirty="0">
                  <a:ln>
                    <a:noFill/>
                  </a:ln>
                  <a:solidFill>
                    <a:schemeClr val="dk1"/>
                  </a:solidFill>
                  <a:uLnTx/>
                  <a:uFillTx/>
                  <a:latin typeface="宋体" panose="02010600030101010101" pitchFamily="2" charset="-122"/>
                  <a:ea typeface="宋体" panose="02010600030101010101" pitchFamily="2" charset="-122"/>
                  <a:sym typeface="+mn-ea"/>
                </a:rPr>
                <a:t>重视家庭</a:t>
              </a:r>
              <a:endParaRPr lang="zh-CN" altLang="zh-CN" sz="2000" strike="noStrike" noProof="0" dirty="0">
                <a:ln>
                  <a:noFill/>
                </a:ln>
                <a:solidFill>
                  <a:schemeClr val="dk1"/>
                </a:solidFill>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ts val="0"/>
                </a:spcAft>
                <a:buClrTx/>
                <a:buSzTx/>
                <a:buFontTx/>
                <a:buNone/>
                <a:defRPr/>
              </a:pPr>
              <a:r>
                <a:rPr lang="zh-CN" altLang="zh-CN" sz="2000" strike="noStrike" noProof="0" dirty="0">
                  <a:ln>
                    <a:noFill/>
                  </a:ln>
                  <a:solidFill>
                    <a:schemeClr val="dk1"/>
                  </a:solidFill>
                  <a:uLnTx/>
                  <a:uFillTx/>
                  <a:latin typeface="宋体" panose="02010600030101010101" pitchFamily="2" charset="-122"/>
                  <a:ea typeface="宋体" panose="02010600030101010101" pitchFamily="2" charset="-122"/>
                  <a:sym typeface="+mn-ea"/>
                </a:rPr>
                <a:t>  教育</a:t>
              </a:r>
              <a:endParaRPr kumimoji="0" lang="zh-CN" altLang="en-US" sz="2000" b="0" i="0" u="none" strike="noStrike" kern="1200" cap="none" spc="0" normalizeH="0" baseline="0" noProof="0" dirty="0">
                <a:ln>
                  <a:noFill/>
                </a:ln>
                <a:solidFill>
                  <a:srgbClr val="823DB6"/>
                </a:solidFill>
                <a:effectLst/>
                <a:uLnTx/>
                <a:uFillTx/>
                <a:latin typeface="微软雅黑" panose="020B0503020204020204" pitchFamily="34" charset="-122"/>
                <a:ea typeface="微软雅黑" panose="020B0503020204020204" pitchFamily="34" charset="-122"/>
                <a:cs typeface="+mn-cs"/>
              </a:endParaRPr>
            </a:p>
          </p:txBody>
        </p:sp>
        <p:sp>
          <p:nvSpPr>
            <p:cNvPr id="7" name="MH_Other_1"/>
            <p:cNvSpPr/>
            <p:nvPr/>
          </p:nvSpPr>
          <p:spPr>
            <a:xfrm>
              <a:off x="4760" y="5310"/>
              <a:ext cx="1060" cy="1060"/>
            </a:xfrm>
            <a:prstGeom prst="ellipse">
              <a:avLst/>
            </a:prstGeom>
            <a:solidFill>
              <a:srgbClr val="76B82E"/>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p>
              <a:pPr marL="0" marR="0" lvl="0" indent="0" algn="ctr" defTabSz="914400" rtl="0" eaLnBrk="1" fontAlgn="base" latinLnBrk="0" hangingPunct="1">
                <a:spcBef>
                  <a:spcPts val="0"/>
                </a:spcBef>
                <a:spcAft>
                  <a:spcPts val="0"/>
                </a:spcAft>
                <a:buClrTx/>
                <a:buSzTx/>
                <a:buFontTx/>
                <a:buNone/>
                <a:defRPr/>
              </a:pPr>
              <a:r>
                <a:rPr kumimoji="0" lang="en-US" altLang="zh-CN" sz="18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Heiti SC" pitchFamily="49" charset="2"/>
                </a:rPr>
                <a:t>&gt;&gt;</a:t>
              </a:r>
              <a:endParaRPr kumimoji="0" lang="zh-CN" altLang="en-US" sz="18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Heiti SC" pitchFamily="49" charset="2"/>
              </a:endParaRPr>
            </a:p>
          </p:txBody>
        </p:sp>
        <p:sp>
          <p:nvSpPr>
            <p:cNvPr id="5" name="MH_Other_2"/>
            <p:cNvSpPr/>
            <p:nvPr/>
          </p:nvSpPr>
          <p:spPr>
            <a:xfrm>
              <a:off x="8580" y="5310"/>
              <a:ext cx="1060" cy="1060"/>
            </a:xfrm>
            <a:prstGeom prst="ellipse">
              <a:avLst/>
            </a:prstGeom>
            <a:solidFill>
              <a:srgbClr val="53A1FF"/>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p>
              <a:pPr marL="0" marR="0" lvl="0" indent="0" algn="ctr" defTabSz="914400" rtl="0" eaLnBrk="1" fontAlgn="base" latinLnBrk="0" hangingPunct="1">
                <a:spcBef>
                  <a:spcPts val="0"/>
                </a:spcBef>
                <a:spcAft>
                  <a:spcPts val="0"/>
                </a:spcAft>
                <a:buClrTx/>
                <a:buSzTx/>
                <a:buFontTx/>
                <a:buNone/>
                <a:defRPr/>
              </a:pPr>
              <a:r>
                <a:rPr kumimoji="0" lang="en-US" altLang="zh-CN" sz="18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Heiti SC" pitchFamily="49" charset="2"/>
                </a:rPr>
                <a:t>&gt;&gt;</a:t>
              </a:r>
              <a:endParaRPr kumimoji="0" lang="zh-CN" altLang="en-US" sz="18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Heiti SC" pitchFamily="49" charset="2"/>
              </a:endParaRPr>
            </a:p>
          </p:txBody>
        </p:sp>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学前教育学概述</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7262495"/>
          </a:xfrm>
          <a:prstGeom prst="rect">
            <a:avLst/>
          </a:prstGeom>
          <a:noFill/>
        </p:spPr>
        <p:txBody>
          <a:bodyPr wrap="square" rtlCol="0">
            <a:spAutoFit/>
          </a:bodyPr>
          <a:p>
            <a:pPr fontAlgn="auto">
              <a:spcAft>
                <a:spcPts val="1200"/>
              </a:spcAft>
            </a:pPr>
            <a:r>
              <a:rPr lang="zh-CN" altLang="en-US" sz="3200">
                <a:solidFill>
                  <a:schemeClr val="tx1"/>
                </a:solidFill>
                <a:effectLst>
                  <a:outerShdw blurRad="38100" dist="19050" dir="2700000" algn="tl" rotWithShape="0">
                    <a:schemeClr val="dk1">
                      <a:alpha val="40000"/>
                    </a:schemeClr>
                  </a:outerShdw>
                </a:effectLst>
              </a:rPr>
              <a:t>二、学前教育学的发展</a:t>
            </a:r>
            <a:endParaRPr lang="zh-CN" altLang="en-US" sz="3200">
              <a:solidFill>
                <a:schemeClr val="tx1"/>
              </a:solidFill>
              <a:effectLst>
                <a:outerShdw blurRad="38100" dist="19050" dir="2700000" algn="tl" rotWithShape="0">
                  <a:schemeClr val="dk1">
                    <a:alpha val="40000"/>
                  </a:schemeClr>
                </a:outerShdw>
              </a:effectLst>
            </a:endParaRPr>
          </a:p>
          <a:p>
            <a:pPr fontAlgn="auto">
              <a:spcAft>
                <a:spcPts val="1200"/>
              </a:spcAft>
            </a:pP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、西方古代</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en-US" altLang="zh-CN" sz="2800" noProof="0" dirty="0">
                <a:ln>
                  <a:noFill/>
                </a:ln>
                <a:solidFill>
                  <a:srgbClr val="FF0000"/>
                </a:solidFill>
                <a:effectLst/>
                <a:uLnTx/>
                <a:uFillTx/>
                <a:latin typeface="宋体" panose="02010600030101010101" pitchFamily="2" charset="-122"/>
                <a:ea typeface="宋体" panose="02010600030101010101" pitchFamily="2" charset="-122"/>
                <a:sym typeface="+mn-ea"/>
              </a:rPr>
              <a:t>1</a:t>
            </a:r>
            <a:r>
              <a:rPr lang="zh-CN" altLang="zh-CN" sz="2800" noProof="0" dirty="0">
                <a:ln>
                  <a:noFill/>
                </a:ln>
                <a:solidFill>
                  <a:srgbClr val="FF0000"/>
                </a:solidFill>
                <a:effectLst/>
                <a:uLnTx/>
                <a:uFillTx/>
                <a:latin typeface="宋体" panose="02010600030101010101" pitchFamily="2" charset="-122"/>
                <a:ea typeface="宋体" panose="02010600030101010101" pitchFamily="2" charset="-122"/>
                <a:sym typeface="+mn-ea"/>
              </a:rPr>
              <a:t>）柏拉图</a:t>
            </a:r>
            <a:r>
              <a:rPr lang="en-US" altLang="zh-CN" sz="2800" noProof="0" dirty="0">
                <a:ln>
                  <a:noFill/>
                </a:ln>
                <a:solidFill>
                  <a:srgbClr val="FF0000"/>
                </a:solidFill>
                <a:effectLst/>
                <a:uLnTx/>
                <a:uFillTx/>
                <a:latin typeface="宋体" panose="02010600030101010101" pitchFamily="2" charset="-122"/>
                <a:ea typeface="宋体" panose="02010600030101010101" pitchFamily="2" charset="-122"/>
                <a:sym typeface="+mn-ea"/>
              </a:rPr>
              <a:t>——</a:t>
            </a:r>
            <a:r>
              <a:rPr lang="zh-CN" altLang="zh-CN" sz="2800" noProof="0" dirty="0">
                <a:ln>
                  <a:noFill/>
                </a:ln>
                <a:solidFill>
                  <a:srgbClr val="FF0000"/>
                </a:solidFill>
                <a:effectLst/>
                <a:uLnTx/>
                <a:uFillTx/>
                <a:latin typeface="宋体" panose="02010600030101010101" pitchFamily="2" charset="-122"/>
                <a:ea typeface="宋体" panose="02010600030101010101" pitchFamily="2" charset="-122"/>
                <a:sym typeface="+mn-ea"/>
              </a:rPr>
              <a:t>古希腊的哲学家</a:t>
            </a:r>
            <a:endParaRPr lang="zh-CN" altLang="zh-CN" sz="2800" noProof="0" dirty="0">
              <a:ln>
                <a:noFill/>
              </a:ln>
              <a:solidFill>
                <a:srgbClr val="FF0000"/>
              </a:solidFill>
              <a:effectLst/>
              <a:uLnTx/>
              <a:uFillTx/>
              <a:latin typeface="宋体" panose="02010600030101010101" pitchFamily="2" charset="-122"/>
              <a:ea typeface="宋体" panose="02010600030101010101" pitchFamily="2" charset="-122"/>
              <a:sym typeface="+mn-ea"/>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柏拉图被人们称为西方早期教育思想的奠基人。</a:t>
            </a:r>
            <a:endParaRPr kumimoji="0" lang="zh-CN" altLang="zh-CN" sz="28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  </a:t>
            </a:r>
            <a:r>
              <a:rPr lang="zh-CN" altLang="zh-CN" sz="2800" noProof="0" dirty="0">
                <a:ln>
                  <a:noFill/>
                </a:ln>
                <a:solidFill>
                  <a:schemeClr val="dk1"/>
                </a:solidFill>
                <a:effectLst/>
                <a:uLnTx/>
                <a:uFillTx/>
                <a:latin typeface="宋体" panose="02010600030101010101" pitchFamily="2" charset="-122"/>
                <a:ea typeface="宋体" panose="02010600030101010101" pitchFamily="2" charset="-122"/>
                <a:sym typeface="+mn-ea"/>
              </a:rPr>
              <a:t>主张教育要及早开展，并主张儿童出生后立即由国家进行各项公共学前教育。</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4553"/>
</p:tagLst>
</file>

<file path=ppt/tags/tag1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1.xml><?xml version="1.0" encoding="utf-8"?>
<p:tagLst xmlns:p="http://schemas.openxmlformats.org/presentationml/2006/main">
  <p:tag name="REFSHAPE" val="127969500"/>
</p:tagLst>
</file>

<file path=ppt/tags/tag12.xml><?xml version="1.0" encoding="utf-8"?>
<p:tagLst xmlns:p="http://schemas.openxmlformats.org/presentationml/2006/main">
  <p:tag name="REFSHAPE" val="127968684"/>
</p:tagLst>
</file>

<file path=ppt/tags/tag1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4.xml><?xml version="1.0" encoding="utf-8"?>
<p:tagLst xmlns:p="http://schemas.openxmlformats.org/presentationml/2006/main">
  <p:tag name="KSO_WM_SPECIAL_SOURCE" val="bdnull"/>
</p:tagLst>
</file>

<file path=ppt/tags/tag15.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6.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7.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8.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9.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xml><?xml version="1.0" encoding="utf-8"?>
<p:tagLst xmlns:p="http://schemas.openxmlformats.org/presentationml/2006/main">
  <p:tag name="KSO_WM_TAG_VERSION" val="1.0"/>
  <p:tag name="KSO_WM_TEMPLATE_CATEGORY" val="custom"/>
  <p:tag name="KSO_WM_TEMPLATE_INDEX" val="20184553"/>
</p:tagLst>
</file>

<file path=ppt/tags/tag2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1.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2.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4.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5.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6.xml><?xml version="1.0" encoding="utf-8"?>
<p:tagLst xmlns:p="http://schemas.openxmlformats.org/presentationml/2006/main">
  <p:tag name="KSO_WM_BEAUTIFY_FLAG" val="#wm#"/>
  <p:tag name="KSO_WM_TEMPLATE_CATEGORY" val="custom"/>
  <p:tag name="KSO_WM_TEMPLATE_INDEX" val="20184553"/>
</p:tagLst>
</file>

<file path=ppt/tags/tag27.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8.xml><?xml version="1.0" encoding="utf-8"?>
<p:tagLst xmlns:p="http://schemas.openxmlformats.org/presentationml/2006/main">
  <p:tag name="KSO_WM_BEAUTIFY_FLAG" val="#wm#"/>
  <p:tag name="KSO_WM_TEMPLATE_CATEGORY" val="custom"/>
  <p:tag name="KSO_WM_TEMPLATE_INDEX" val="20184553"/>
</p:tagLst>
</file>

<file path=ppt/tags/tag29.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30.xml><?xml version="1.0" encoding="utf-8"?>
<p:tagLst xmlns:p="http://schemas.openxmlformats.org/presentationml/2006/main">
  <p:tag name="KSO_WM_BEAUTIFY_FLAG" val="#wm#"/>
  <p:tag name="KSO_WM_TEMPLATE_CATEGORY" val="custom"/>
  <p:tag name="KSO_WM_TEMPLATE_INDEX" val="20184553"/>
</p:tagLst>
</file>

<file path=ppt/tags/tag31.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2.xml><?xml version="1.0" encoding="utf-8"?>
<p:tagLst xmlns:p="http://schemas.openxmlformats.org/presentationml/2006/main">
  <p:tag name="KSO_WM_BEAUTIFY_FLAG" val="#wm#"/>
  <p:tag name="KSO_WM_TEMPLATE_CATEGORY" val="custom"/>
  <p:tag name="KSO_WM_TEMPLATE_INDEX" val="20184553"/>
</p:tagLst>
</file>

<file path=ppt/tags/tag33.xml><?xml version="1.0" encoding="utf-8"?>
<p:tagLst xmlns:p="http://schemas.openxmlformats.org/presentationml/2006/main">
  <p:tag name="KSO_WM_BEAUTIFY_FLAG" val="#wm#"/>
  <p:tag name="KSO_WM_TEMPLATE_CATEGORY" val="custom"/>
  <p:tag name="KSO_WM_TEMPLATE_INDEX" val="20184553"/>
</p:tagLst>
</file>

<file path=ppt/tags/tag34.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5.xml><?xml version="1.0" encoding="utf-8"?>
<p:tagLst xmlns:p="http://schemas.openxmlformats.org/presentationml/2006/main">
  <p:tag name="KSO_WM_BEAUTIFY_FLAG" val="#wm#"/>
  <p:tag name="KSO_WM_TEMPLATE_CATEGORY" val="custom"/>
  <p:tag name="KSO_WM_TEMPLATE_INDEX" val="20184553"/>
</p:tagLst>
</file>

<file path=ppt/tags/tag36.xml><?xml version="1.0" encoding="utf-8"?>
<p:tagLst xmlns:p="http://schemas.openxmlformats.org/presentationml/2006/main">
  <p:tag name="KSO_WM_SPECIAL_SOURCE" val="bdnull"/>
</p:tagLst>
</file>

<file path=ppt/tags/tag4.xml><?xml version="1.0" encoding="utf-8"?>
<p:tagLst xmlns:p="http://schemas.openxmlformats.org/presentationml/2006/main">
  <p:tag name="KSO_WM_TAG_VERSION" val="1.0"/>
  <p:tag name="KSO_WM_TEMPLATE_CATEGORY" val="custom"/>
  <p:tag name="KSO_WM_TEMPLATE_INDEX" val="20184553"/>
</p:tagLst>
</file>

<file path=ppt/tags/tag5.xml><?xml version="1.0" encoding="utf-8"?>
<p:tagLst xmlns:p="http://schemas.openxmlformats.org/presentationml/2006/main">
  <p:tag name="KSO_WM_TAG_VERSION" val="1.0"/>
  <p:tag name="KSO_WM_TEMPLATE_CATEGORY" val="custom"/>
  <p:tag name="KSO_WM_TEMPLATE_INDEX" val="20184553"/>
</p:tagLst>
</file>

<file path=ppt/tags/tag6.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7.xml><?xml version="1.0" encoding="utf-8"?>
<p:tagLst xmlns:p="http://schemas.openxmlformats.org/presentationml/2006/main">
  <p:tag name="KSO_WM_SPECIAL_SOURCE" val="bdnull"/>
</p:tagLst>
</file>

<file path=ppt/tags/tag8.xml><?xml version="1.0" encoding="utf-8"?>
<p:tagLst xmlns:p="http://schemas.openxmlformats.org/presentationml/2006/main">
  <p:tag name="REFSHAPE" val="127969500"/>
</p:tagLst>
</file>

<file path=ppt/tags/tag9.xml><?xml version="1.0" encoding="utf-8"?>
<p:tagLst xmlns:p="http://schemas.openxmlformats.org/presentationml/2006/main">
  <p:tag name="REFSHAPE" val="127968684"/>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2841</Words>
  <Application>WPS 演示</Application>
  <PresentationFormat>宽屏</PresentationFormat>
  <Paragraphs>221</Paragraphs>
  <Slides>26</Slides>
  <Notes>31</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26</vt:i4>
      </vt:variant>
    </vt:vector>
  </HeadingPairs>
  <TitlesOfParts>
    <vt:vector size="43" baseType="lpstr">
      <vt:lpstr>Arial</vt:lpstr>
      <vt:lpstr>宋体</vt:lpstr>
      <vt:lpstr>Wingdings</vt:lpstr>
      <vt:lpstr>黑体</vt:lpstr>
      <vt:lpstr>微软雅黑</vt:lpstr>
      <vt:lpstr>楷体</vt:lpstr>
      <vt:lpstr>Segoe Print</vt:lpstr>
      <vt:lpstr>华文仿宋</vt:lpstr>
      <vt:lpstr>仿宋</vt:lpstr>
      <vt:lpstr>Calibri</vt:lpstr>
      <vt:lpstr>全新硬笔隶书简</vt:lpstr>
      <vt:lpstr>Heiti SC</vt:lpstr>
      <vt:lpstr>Arial Unicode MS</vt:lpstr>
      <vt:lpstr>幼圆</vt:lpstr>
      <vt:lpstr>Office 主题</vt:lpstr>
      <vt:lpstr>Nature Illustration 16x9</vt:lpstr>
      <vt:lpstr>1_Office 主题</vt:lpstr>
      <vt:lpstr>项目一  绪论</vt:lpstr>
      <vt:lpstr>PowerPoint 演示文稿</vt:lpstr>
      <vt:lpstr>PowerPoint 演示文稿</vt:lpstr>
      <vt:lpstr>          阅读书中的案例，思考下面的问题     1.你支持案例中哪个妈妈的做法？为什么？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 观 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134</cp:revision>
  <dcterms:created xsi:type="dcterms:W3CDTF">2018-03-01T02:03:00Z</dcterms:created>
  <dcterms:modified xsi:type="dcterms:W3CDTF">2021-04-18T12:48:45Z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1559C8243E504CD8AB4B16E9EB30C1B3</vt:lpwstr>
  </property>
</Properties>
</file>